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64" r:id="rId4"/>
    <p:sldId id="266" r:id="rId5"/>
    <p:sldId id="508" r:id="rId6"/>
    <p:sldId id="398" r:id="rId7"/>
    <p:sldId id="275" r:id="rId8"/>
    <p:sldId id="259" r:id="rId9"/>
    <p:sldId id="274" r:id="rId10"/>
    <p:sldId id="340" r:id="rId11"/>
    <p:sldId id="368"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46" d="100"/>
          <a:sy n="46" d="100"/>
        </p:scale>
        <p:origin x="58"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01A7E-B988-4C61-8D3A-66E369FAE598}" type="datetimeFigureOut">
              <a:rPr lang="en-US" smtClean="0"/>
              <a:t>2/12/2020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63AD5-42D9-40EF-B26B-2B0E4573BD23}" type="slidenum">
              <a:rPr lang="en-US" smtClean="0"/>
              <a:t>‹#›</a:t>
            </a:fld>
            <a:endParaRPr lang="en-US"/>
          </a:p>
        </p:txBody>
      </p:sp>
    </p:spTree>
    <p:extLst>
      <p:ext uri="{BB962C8B-B14F-4D97-AF65-F5344CB8AC3E}">
        <p14:creationId xmlns:p14="http://schemas.microsoft.com/office/powerpoint/2010/main" val="20428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dirty="0">
                <a:solidFill>
                  <a:schemeClr val="tx1"/>
                </a:solidFill>
                <a:latin typeface="Arial"/>
                <a:ea typeface="+mn-ea"/>
                <a:cs typeface="+mn-cs"/>
              </a:rPr>
              <a:t>Driver Manual (page 6&amp;7)</a:t>
            </a:r>
          </a:p>
          <a:p>
            <a:r>
              <a:rPr lang="en-US" sz="900" b="0" i="0" u="none" strike="noStrike" kern="1200" baseline="0" dirty="0">
                <a:solidFill>
                  <a:schemeClr val="tx1"/>
                </a:solidFill>
                <a:latin typeface="Arial"/>
                <a:ea typeface="+mn-ea"/>
                <a:cs typeface="+mn-cs"/>
              </a:rPr>
              <a:t>Conditions to Provide Transportation </a:t>
            </a:r>
          </a:p>
          <a:p>
            <a:r>
              <a:rPr lang="en-US" sz="900" b="0" i="0" u="none" strike="noStrike" kern="1200" baseline="0" dirty="0">
                <a:solidFill>
                  <a:schemeClr val="tx1"/>
                </a:solidFill>
                <a:latin typeface="Arial"/>
                <a:ea typeface="+mn-ea"/>
                <a:cs typeface="+mn-cs"/>
              </a:rPr>
              <a:t>The Road To Recovery program provides curbside-to-curbside service for cancer-related treatments and appointments. Drivers should not lift a patient into or out of a wheelchair, or offer more than a guiding hand or arm to lean on. </a:t>
            </a:r>
          </a:p>
          <a:p>
            <a:r>
              <a:rPr lang="en-US" sz="900" b="0" i="0" u="none" strike="noStrike" kern="1200" baseline="0" dirty="0">
                <a:solidFill>
                  <a:schemeClr val="tx1"/>
                </a:solidFill>
                <a:latin typeface="Arial"/>
                <a:ea typeface="+mn-ea"/>
                <a:cs typeface="+mn-cs"/>
              </a:rPr>
              <a:t>Patients must: </a:t>
            </a:r>
            <a:r>
              <a:rPr lang="en-US" sz="900" b="1" i="1" u="none" strike="noStrike" kern="1200" baseline="0" dirty="0">
                <a:solidFill>
                  <a:schemeClr val="tx1"/>
                </a:solidFill>
                <a:latin typeface="Arial"/>
                <a:ea typeface="+mn-ea"/>
                <a:cs typeface="+mn-cs"/>
              </a:rPr>
              <a:t>Demonstrate need: </a:t>
            </a:r>
            <a:r>
              <a:rPr lang="en-US" sz="900" b="0" i="0" u="none" strike="noStrike" kern="1200" baseline="0" dirty="0">
                <a:solidFill>
                  <a:schemeClr val="tx1"/>
                </a:solidFill>
                <a:latin typeface="Arial"/>
                <a:ea typeface="+mn-ea"/>
                <a:cs typeface="+mn-cs"/>
              </a:rPr>
              <a:t>To qualify for transportation through the Road To Recovery program, cancer patients must demonstrate a legitimate need. Either they don’t have transportation of their own or don’t have access to a driver. </a:t>
            </a:r>
          </a:p>
          <a:p>
            <a:r>
              <a:rPr lang="en-US" sz="900" b="1" i="1" u="none" strike="noStrike" kern="1200" baseline="0" dirty="0">
                <a:solidFill>
                  <a:schemeClr val="tx1"/>
                </a:solidFill>
                <a:latin typeface="Arial"/>
                <a:ea typeface="+mn-ea"/>
                <a:cs typeface="+mn-cs"/>
              </a:rPr>
              <a:t>Be in active treatment: </a:t>
            </a:r>
            <a:r>
              <a:rPr lang="en-US" sz="900" b="0" i="0" u="none" strike="noStrike" kern="1200" baseline="0" dirty="0">
                <a:solidFill>
                  <a:schemeClr val="tx1"/>
                </a:solidFill>
                <a:latin typeface="Arial"/>
                <a:ea typeface="+mn-ea"/>
                <a:cs typeface="+mn-cs"/>
              </a:rPr>
              <a:t>Cancer patients must be in active treatment and requesting rides for appointments that are treatment specific or for appointments that are required to begin or complete treatment. Follow-up appointments for complementary therapies that are required to begin or continue treatment are also considered for rides. </a:t>
            </a:r>
          </a:p>
          <a:p>
            <a:r>
              <a:rPr lang="en-US" sz="900" b="1" i="1" u="none" strike="noStrike" kern="1200" baseline="0" dirty="0">
                <a:solidFill>
                  <a:schemeClr val="tx1"/>
                </a:solidFill>
                <a:latin typeface="Arial"/>
                <a:ea typeface="+mn-ea"/>
                <a:cs typeface="+mn-cs"/>
              </a:rPr>
              <a:t>Be ambulatory: </a:t>
            </a:r>
            <a:r>
              <a:rPr lang="en-US" sz="900" b="0" i="0" u="none" strike="noStrike" kern="1200" baseline="0" dirty="0">
                <a:solidFill>
                  <a:schemeClr val="tx1"/>
                </a:solidFill>
                <a:latin typeface="Arial"/>
                <a:ea typeface="+mn-ea"/>
                <a:cs typeface="+mn-cs"/>
              </a:rPr>
              <a:t>People with cancer must be able to sit, stand, and walk without assistance, or an adult caregiver must accompany the patient. The patient must provide their own walker or wheelchair. If a patient requires a walker or wheelchair, they must have a caregiver with them to manage their medical equipment. Drivers should not be lifting equipment into or out of their vehicle. </a:t>
            </a:r>
          </a:p>
          <a:p>
            <a:r>
              <a:rPr lang="en-US" sz="900" b="1" i="1" u="none" strike="noStrike" kern="1200" baseline="0" dirty="0">
                <a:solidFill>
                  <a:schemeClr val="tx1"/>
                </a:solidFill>
                <a:latin typeface="Arial"/>
                <a:ea typeface="+mn-ea"/>
                <a:cs typeface="+mn-cs"/>
              </a:rPr>
              <a:t>Be 18 or older: </a:t>
            </a:r>
            <a:r>
              <a:rPr lang="en-US" sz="900" b="0" i="0" u="none" strike="noStrike" kern="1200" baseline="0" dirty="0">
                <a:solidFill>
                  <a:schemeClr val="tx1"/>
                </a:solidFill>
                <a:latin typeface="Arial"/>
                <a:ea typeface="+mn-ea"/>
                <a:cs typeface="+mn-cs"/>
              </a:rPr>
              <a:t>Patients under the age of 18 must have a parent, guardian, or another responsible adult with them; the Society must get permission (verbal or written) from the patient’s parent or guardian. If the patient requires a car seat (based on state law) the parent, guardian, or responsible adult must provide it and ensure that it is safe and secure. </a:t>
            </a:r>
          </a:p>
          <a:p>
            <a:r>
              <a:rPr lang="en-US" sz="900" b="1" i="1" u="none" strike="noStrike" kern="1200" baseline="0" dirty="0">
                <a:solidFill>
                  <a:schemeClr val="tx1"/>
                </a:solidFill>
                <a:latin typeface="Arial"/>
                <a:ea typeface="+mn-ea"/>
                <a:cs typeface="+mn-cs"/>
              </a:rPr>
              <a:t>Be free of anesthesia: </a:t>
            </a:r>
            <a:r>
              <a:rPr lang="en-US" sz="900" b="0" i="0" u="none" strike="noStrike" kern="1200" baseline="0" dirty="0">
                <a:solidFill>
                  <a:schemeClr val="tx1"/>
                </a:solidFill>
                <a:latin typeface="Arial"/>
                <a:ea typeface="+mn-ea"/>
                <a:cs typeface="+mn-cs"/>
              </a:rPr>
              <a:t>Cancer patients must be free of anesthesia or sedation prior to and after the treatment, or they must be accompanied by an adult who will be responsible for the patient’s condition. </a:t>
            </a:r>
          </a:p>
          <a:p>
            <a:r>
              <a:rPr lang="en-US" sz="900" b="1" i="1" u="none" strike="noStrike" kern="1200" baseline="0" dirty="0">
                <a:solidFill>
                  <a:schemeClr val="tx1"/>
                </a:solidFill>
                <a:latin typeface="Arial"/>
                <a:ea typeface="+mn-ea"/>
                <a:cs typeface="+mn-cs"/>
              </a:rPr>
              <a:t>Be free of infectious disease: </a:t>
            </a:r>
            <a:r>
              <a:rPr lang="en-US" sz="900" b="0" i="0" u="none" strike="noStrike" kern="1200" baseline="0" dirty="0">
                <a:solidFill>
                  <a:schemeClr val="tx1"/>
                </a:solidFill>
                <a:latin typeface="Arial"/>
                <a:ea typeface="+mn-ea"/>
                <a:cs typeface="+mn-cs"/>
              </a:rPr>
              <a:t>The patient must be free of a communicable disease that is easily passed to any other person by coughing or sneezing such as the flu, or if they do have a communicable disease they must take proper precautions such as wearing a mask to prevent the spread of disease. </a:t>
            </a:r>
          </a:p>
          <a:p>
            <a:r>
              <a:rPr lang="en-US" sz="900" b="0" i="0" u="none" strike="noStrike" kern="1200" baseline="0" dirty="0">
                <a:solidFill>
                  <a:schemeClr val="tx1"/>
                </a:solidFill>
                <a:latin typeface="Arial"/>
                <a:ea typeface="+mn-ea"/>
                <a:cs typeface="+mn-cs"/>
              </a:rPr>
              <a:t>If the patient has an infected wound, then it must be covered with a dressing that prevents any wound drainage from getting on the inside of the car. </a:t>
            </a:r>
          </a:p>
          <a:p>
            <a:endParaRPr lang="en-US" sz="900" b="0" i="0" u="none" strike="noStrike" kern="1200" baseline="0" dirty="0">
              <a:solidFill>
                <a:schemeClr val="tx1"/>
              </a:solidFill>
              <a:latin typeface="Arial"/>
              <a:ea typeface="+mn-ea"/>
              <a:cs typeface="+mn-cs"/>
            </a:endParaRPr>
          </a:p>
          <a:p>
            <a:r>
              <a:rPr lang="en-US" sz="900" b="0" i="0" u="none" strike="noStrike" kern="1200" baseline="0" dirty="0">
                <a:solidFill>
                  <a:schemeClr val="tx1"/>
                </a:solidFill>
                <a:latin typeface="Arial"/>
                <a:ea typeface="+mn-ea"/>
                <a:cs typeface="+mn-cs"/>
              </a:rPr>
              <a:t>Rides cannot be provided for the following services: </a:t>
            </a:r>
          </a:p>
          <a:p>
            <a:r>
              <a:rPr lang="en-US" sz="900" b="0" i="0" u="none" strike="noStrike" kern="1200" baseline="0" dirty="0">
                <a:solidFill>
                  <a:schemeClr val="tx1"/>
                </a:solidFill>
                <a:latin typeface="Arial"/>
                <a:ea typeface="+mn-ea"/>
                <a:cs typeface="+mn-cs"/>
              </a:rPr>
              <a:t>• Support group services </a:t>
            </a:r>
          </a:p>
          <a:p>
            <a:r>
              <a:rPr lang="en-US" sz="900" b="0" i="0" u="none" strike="noStrike" kern="1200" baseline="0" dirty="0">
                <a:solidFill>
                  <a:schemeClr val="tx1"/>
                </a:solidFill>
                <a:latin typeface="Arial"/>
                <a:ea typeface="+mn-ea"/>
                <a:cs typeface="+mn-cs"/>
              </a:rPr>
              <a:t>• Screening appointments </a:t>
            </a:r>
          </a:p>
          <a:p>
            <a:r>
              <a:rPr lang="en-US" sz="900" b="0" i="0" u="none" strike="noStrike" kern="1200" baseline="0" dirty="0">
                <a:solidFill>
                  <a:schemeClr val="tx1"/>
                </a:solidFill>
                <a:latin typeface="Arial"/>
                <a:ea typeface="+mn-ea"/>
                <a:cs typeface="+mn-cs"/>
              </a:rPr>
              <a:t>• Diagnostic appointments </a:t>
            </a:r>
          </a:p>
          <a:p>
            <a:r>
              <a:rPr lang="en-US" sz="900" b="0" i="0" u="none" strike="noStrike" kern="1200" baseline="0" dirty="0">
                <a:solidFill>
                  <a:schemeClr val="tx1"/>
                </a:solidFill>
                <a:latin typeface="Arial"/>
                <a:ea typeface="+mn-ea"/>
                <a:cs typeface="+mn-cs"/>
              </a:rPr>
              <a:t>• Lymphedema therapy </a:t>
            </a:r>
          </a:p>
          <a:p>
            <a:r>
              <a:rPr lang="en-US" sz="900" b="0" i="0" u="none" strike="noStrike" kern="1200" baseline="0" dirty="0">
                <a:solidFill>
                  <a:schemeClr val="tx1"/>
                </a:solidFill>
                <a:latin typeface="Arial"/>
                <a:ea typeface="+mn-ea"/>
                <a:cs typeface="+mn-cs"/>
              </a:rPr>
              <a:t>• Physical therapy that does not affect the ability of the patient to begin or continue active cancer treatment </a:t>
            </a:r>
          </a:p>
          <a:p>
            <a:r>
              <a:rPr lang="en-US" sz="900" b="0" i="0" u="none" strike="noStrike" kern="1200" baseline="0" dirty="0">
                <a:solidFill>
                  <a:schemeClr val="tx1"/>
                </a:solidFill>
                <a:latin typeface="Arial"/>
                <a:ea typeface="+mn-ea"/>
                <a:cs typeface="+mn-cs"/>
              </a:rPr>
              <a:t>• Long-term dialysis that does not affect the ability of the patient to begin or continue active cancer treatment </a:t>
            </a:r>
          </a:p>
          <a:p>
            <a:r>
              <a:rPr lang="en-US" sz="900" b="0" i="0" u="none" strike="noStrike" kern="1200" baseline="0" dirty="0">
                <a:solidFill>
                  <a:schemeClr val="tx1"/>
                </a:solidFill>
                <a:latin typeface="Arial"/>
                <a:ea typeface="+mn-ea"/>
                <a:cs typeface="+mn-cs"/>
              </a:rPr>
              <a:t>• Mental health services </a:t>
            </a:r>
          </a:p>
          <a:p>
            <a:r>
              <a:rPr lang="en-US" sz="900" b="0" i="0" u="none" strike="noStrike" kern="1200" baseline="0" dirty="0">
                <a:solidFill>
                  <a:schemeClr val="tx1"/>
                </a:solidFill>
                <a:latin typeface="Arial"/>
                <a:ea typeface="+mn-ea"/>
                <a:cs typeface="+mn-cs"/>
              </a:rPr>
              <a:t>• Alternative therapies (non-standard treatments of cancer) </a:t>
            </a:r>
          </a:p>
          <a:p>
            <a:r>
              <a:rPr lang="en-US" sz="900" b="0" i="0" u="none" strike="noStrike" kern="1200" baseline="0" dirty="0">
                <a:solidFill>
                  <a:schemeClr val="tx1"/>
                </a:solidFill>
                <a:latin typeface="Arial"/>
                <a:ea typeface="+mn-ea"/>
                <a:cs typeface="+mn-cs"/>
              </a:rPr>
              <a:t>• Personal errands or other rides not specific to cancer treatment</a:t>
            </a: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A457CC9-4024-4FE2-9A2B-A067485FA6C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81729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57CC9-4024-4FE2-9A2B-A067485FA6CF}" type="slidenum">
              <a:rPr lang="en-US" smtClean="0"/>
              <a:pPr/>
              <a:t>4</a:t>
            </a:fld>
            <a:endParaRPr lang="en-US"/>
          </a:p>
        </p:txBody>
      </p:sp>
    </p:spTree>
    <p:extLst>
      <p:ext uri="{BB962C8B-B14F-4D97-AF65-F5344CB8AC3E}">
        <p14:creationId xmlns:p14="http://schemas.microsoft.com/office/powerpoint/2010/main" val="363864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1088-8551-4FB7-A1EA-E4CC7B652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BE08C3-AB1B-47AC-B5F7-0AF36A9905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7498AE-375D-40F7-97BA-0BF429D3783F}"/>
              </a:ext>
            </a:extLst>
          </p:cNvPr>
          <p:cNvSpPr>
            <a:spLocks noGrp="1"/>
          </p:cNvSpPr>
          <p:nvPr>
            <p:ph type="dt" sz="half" idx="10"/>
          </p:nvPr>
        </p:nvSpPr>
        <p:spPr/>
        <p:txBody>
          <a:bodyPr/>
          <a:lstStyle/>
          <a:p>
            <a:fld id="{217F3AD9-4D4D-4247-AA24-C7E2F769355C}" type="datetimeFigureOut">
              <a:rPr lang="en-US" smtClean="0"/>
              <a:t>2/12/2020</a:t>
            </a:fld>
            <a:endParaRPr lang="en-US"/>
          </a:p>
        </p:txBody>
      </p:sp>
      <p:sp>
        <p:nvSpPr>
          <p:cNvPr id="5" name="Footer Placeholder 4">
            <a:extLst>
              <a:ext uri="{FF2B5EF4-FFF2-40B4-BE49-F238E27FC236}">
                <a16:creationId xmlns:a16="http://schemas.microsoft.com/office/drawing/2014/main" id="{80C82F15-8BBD-44E6-B4CF-0CDE8DDE9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B4773-9878-452A-90EE-61C2559D029D}"/>
              </a:ext>
            </a:extLst>
          </p:cNvPr>
          <p:cNvSpPr>
            <a:spLocks noGrp="1"/>
          </p:cNvSpPr>
          <p:nvPr>
            <p:ph type="sldNum" sz="quarter" idx="12"/>
          </p:nvPr>
        </p:nvSpPr>
        <p:spPr/>
        <p:txBody>
          <a:bodyPr/>
          <a:lstStyle/>
          <a:p>
            <a:fld id="{1F35371B-F557-42A6-95AB-CC0855C9A5C3}" type="slidenum">
              <a:rPr lang="en-US" smtClean="0"/>
              <a:t>‹#›</a:t>
            </a:fld>
            <a:endParaRPr lang="en-US"/>
          </a:p>
        </p:txBody>
      </p:sp>
    </p:spTree>
    <p:extLst>
      <p:ext uri="{BB962C8B-B14F-4D97-AF65-F5344CB8AC3E}">
        <p14:creationId xmlns:p14="http://schemas.microsoft.com/office/powerpoint/2010/main" val="297364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A39A7-1538-449D-BA47-29E5410873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263F8F-CE40-472A-AB6F-BB23712A27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8555D-7EB0-425F-9172-7DDE9DEC3742}"/>
              </a:ext>
            </a:extLst>
          </p:cNvPr>
          <p:cNvSpPr>
            <a:spLocks noGrp="1"/>
          </p:cNvSpPr>
          <p:nvPr>
            <p:ph type="dt" sz="half" idx="10"/>
          </p:nvPr>
        </p:nvSpPr>
        <p:spPr/>
        <p:txBody>
          <a:bodyPr/>
          <a:lstStyle/>
          <a:p>
            <a:fld id="{217F3AD9-4D4D-4247-AA24-C7E2F769355C}" type="datetimeFigureOut">
              <a:rPr lang="en-US" smtClean="0"/>
              <a:t>2/12/2020</a:t>
            </a:fld>
            <a:endParaRPr lang="en-US"/>
          </a:p>
        </p:txBody>
      </p:sp>
      <p:sp>
        <p:nvSpPr>
          <p:cNvPr id="5" name="Footer Placeholder 4">
            <a:extLst>
              <a:ext uri="{FF2B5EF4-FFF2-40B4-BE49-F238E27FC236}">
                <a16:creationId xmlns:a16="http://schemas.microsoft.com/office/drawing/2014/main" id="{57A2035F-6B20-4DCA-9AF9-246D1DFAC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67D04-CEC4-4D89-A094-27ABF2613977}"/>
              </a:ext>
            </a:extLst>
          </p:cNvPr>
          <p:cNvSpPr>
            <a:spLocks noGrp="1"/>
          </p:cNvSpPr>
          <p:nvPr>
            <p:ph type="sldNum" sz="quarter" idx="12"/>
          </p:nvPr>
        </p:nvSpPr>
        <p:spPr/>
        <p:txBody>
          <a:bodyPr/>
          <a:lstStyle/>
          <a:p>
            <a:fld id="{1F35371B-F557-42A6-95AB-CC0855C9A5C3}" type="slidenum">
              <a:rPr lang="en-US" smtClean="0"/>
              <a:t>‹#›</a:t>
            </a:fld>
            <a:endParaRPr lang="en-US"/>
          </a:p>
        </p:txBody>
      </p:sp>
    </p:spTree>
    <p:extLst>
      <p:ext uri="{BB962C8B-B14F-4D97-AF65-F5344CB8AC3E}">
        <p14:creationId xmlns:p14="http://schemas.microsoft.com/office/powerpoint/2010/main" val="148086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6DFF3C-0736-4257-B7EA-5DFB62B416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5DA1CC-A21E-47BC-A051-EE305B116B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A5254-A43F-46FB-9D75-9519109DC8C1}"/>
              </a:ext>
            </a:extLst>
          </p:cNvPr>
          <p:cNvSpPr>
            <a:spLocks noGrp="1"/>
          </p:cNvSpPr>
          <p:nvPr>
            <p:ph type="dt" sz="half" idx="10"/>
          </p:nvPr>
        </p:nvSpPr>
        <p:spPr/>
        <p:txBody>
          <a:bodyPr/>
          <a:lstStyle/>
          <a:p>
            <a:fld id="{217F3AD9-4D4D-4247-AA24-C7E2F769355C}" type="datetimeFigureOut">
              <a:rPr lang="en-US" smtClean="0"/>
              <a:t>2/12/2020</a:t>
            </a:fld>
            <a:endParaRPr lang="en-US"/>
          </a:p>
        </p:txBody>
      </p:sp>
      <p:sp>
        <p:nvSpPr>
          <p:cNvPr id="5" name="Footer Placeholder 4">
            <a:extLst>
              <a:ext uri="{FF2B5EF4-FFF2-40B4-BE49-F238E27FC236}">
                <a16:creationId xmlns:a16="http://schemas.microsoft.com/office/drawing/2014/main" id="{EAFCEC5B-5A66-4553-835E-AEB3FB2BF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E803E-2EBF-4CB8-B135-1915BFF08911}"/>
              </a:ext>
            </a:extLst>
          </p:cNvPr>
          <p:cNvSpPr>
            <a:spLocks noGrp="1"/>
          </p:cNvSpPr>
          <p:nvPr>
            <p:ph type="sldNum" sz="quarter" idx="12"/>
          </p:nvPr>
        </p:nvSpPr>
        <p:spPr/>
        <p:txBody>
          <a:bodyPr/>
          <a:lstStyle/>
          <a:p>
            <a:fld id="{1F35371B-F557-42A6-95AB-CC0855C9A5C3}" type="slidenum">
              <a:rPr lang="en-US" smtClean="0"/>
              <a:t>‹#›</a:t>
            </a:fld>
            <a:endParaRPr lang="en-US"/>
          </a:p>
        </p:txBody>
      </p:sp>
    </p:spTree>
    <p:extLst>
      <p:ext uri="{BB962C8B-B14F-4D97-AF65-F5344CB8AC3E}">
        <p14:creationId xmlns:p14="http://schemas.microsoft.com/office/powerpoint/2010/main" val="3076526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C8A88-9A65-4791-ACC7-C177C0457A98}"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3361171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C8A88-9A65-4791-ACC7-C177C0457A98}"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3238358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C8A88-9A65-4791-ACC7-C177C0457A98}"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553947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C8A88-9A65-4791-ACC7-C177C0457A98}" type="datetimeFigureOut">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1772479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C8A88-9A65-4791-ACC7-C177C0457A98}" type="datetimeFigureOut">
              <a:rPr lang="en-US" smtClean="0"/>
              <a:t>2/12/2020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2577601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C8A88-9A65-4791-ACC7-C177C0457A98}" type="datetimeFigureOut">
              <a:rPr lang="en-US" smtClean="0"/>
              <a:t>2/12/2020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1222683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C8A88-9A65-4791-ACC7-C177C0457A98}" type="datetimeFigureOut">
              <a:rPr lang="en-US" smtClean="0"/>
              <a:t>2/12/2020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2251960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C8A88-9A65-4791-ACC7-C177C0457A98}" type="datetimeFigureOut">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74471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1E68-0F5F-4FB5-86AD-48CFE02BDE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7BA0B7-655B-4B66-A318-8950113635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D8DD7-2DFD-4D0F-93FE-D1B6347C3207}"/>
              </a:ext>
            </a:extLst>
          </p:cNvPr>
          <p:cNvSpPr>
            <a:spLocks noGrp="1"/>
          </p:cNvSpPr>
          <p:nvPr>
            <p:ph type="dt" sz="half" idx="10"/>
          </p:nvPr>
        </p:nvSpPr>
        <p:spPr/>
        <p:txBody>
          <a:bodyPr/>
          <a:lstStyle/>
          <a:p>
            <a:fld id="{217F3AD9-4D4D-4247-AA24-C7E2F769355C}" type="datetimeFigureOut">
              <a:rPr lang="en-US" smtClean="0"/>
              <a:t>2/12/2020</a:t>
            </a:fld>
            <a:endParaRPr lang="en-US"/>
          </a:p>
        </p:txBody>
      </p:sp>
      <p:sp>
        <p:nvSpPr>
          <p:cNvPr id="5" name="Footer Placeholder 4">
            <a:extLst>
              <a:ext uri="{FF2B5EF4-FFF2-40B4-BE49-F238E27FC236}">
                <a16:creationId xmlns:a16="http://schemas.microsoft.com/office/drawing/2014/main" id="{34BFDB18-19F4-4157-B7BA-EE0FE4C40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63DDB-A65A-4E3B-BE76-F1D5EC516D1D}"/>
              </a:ext>
            </a:extLst>
          </p:cNvPr>
          <p:cNvSpPr>
            <a:spLocks noGrp="1"/>
          </p:cNvSpPr>
          <p:nvPr>
            <p:ph type="sldNum" sz="quarter" idx="12"/>
          </p:nvPr>
        </p:nvSpPr>
        <p:spPr/>
        <p:txBody>
          <a:bodyPr/>
          <a:lstStyle/>
          <a:p>
            <a:fld id="{1F35371B-F557-42A6-95AB-CC0855C9A5C3}" type="slidenum">
              <a:rPr lang="en-US" smtClean="0"/>
              <a:t>‹#›</a:t>
            </a:fld>
            <a:endParaRPr lang="en-US"/>
          </a:p>
        </p:txBody>
      </p:sp>
    </p:spTree>
    <p:extLst>
      <p:ext uri="{BB962C8B-B14F-4D97-AF65-F5344CB8AC3E}">
        <p14:creationId xmlns:p14="http://schemas.microsoft.com/office/powerpoint/2010/main" val="3402202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C8A88-9A65-4791-ACC7-C177C0457A98}" type="datetimeFigureOut">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2244213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C8A88-9A65-4791-ACC7-C177C0457A98}"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1789012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C8A88-9A65-4791-ACC7-C177C0457A98}"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2999620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B18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4" name="TextBox 3"/>
          <p:cNvSpPr txBox="1"/>
          <p:nvPr userDrawn="1"/>
        </p:nvSpPr>
        <p:spPr>
          <a:xfrm>
            <a:off x="7857066" y="6453105"/>
            <a:ext cx="4161753" cy="256545"/>
          </a:xfrm>
          <a:prstGeom prst="rect">
            <a:avLst/>
          </a:prstGeom>
          <a:noFill/>
        </p:spPr>
        <p:txBody>
          <a:bodyPr wrap="square" lIns="91440" tIns="45720" rIns="91440" bIns="45720" rtlCol="0">
            <a:spAutoFit/>
          </a:bodyPr>
          <a:lstStyle/>
          <a:p>
            <a:pPr marL="0" algn="r" defTabSz="914377" rtl="0" eaLnBrk="1" latinLnBrk="0" hangingPunct="1"/>
            <a:fld id="{4DD1E94B-E689-4A79-9E06-B91DF4E7BA7C}" type="slidenum">
              <a:rPr lang="en-US" sz="1067" b="1" kern="1200" smtClean="0">
                <a:solidFill>
                  <a:schemeClr val="bg1"/>
                </a:solidFill>
                <a:latin typeface="Arial"/>
                <a:ea typeface="+mn-ea"/>
                <a:cs typeface="+mn-cs"/>
              </a:rPr>
              <a:pPr marL="0" algn="r" defTabSz="914377" rtl="0" eaLnBrk="1" latinLnBrk="0" hangingPunct="1"/>
              <a:t>‹#›</a:t>
            </a:fld>
            <a:endParaRPr lang="en-US" sz="1067" b="1" kern="1200">
              <a:solidFill>
                <a:schemeClr val="bg1"/>
              </a:solidFill>
              <a:latin typeface="Arial"/>
              <a:ea typeface="+mn-ea"/>
              <a:cs typeface="+mn-cs"/>
            </a:endParaRPr>
          </a:p>
        </p:txBody>
      </p:sp>
      <p:cxnSp>
        <p:nvCxnSpPr>
          <p:cNvPr id="6" name="Straight Connector 5"/>
          <p:cNvCxnSpPr/>
          <p:nvPr userDrawn="1"/>
        </p:nvCxnSpPr>
        <p:spPr>
          <a:xfrm>
            <a:off x="11689644" y="6462887"/>
            <a:ext cx="0" cy="270933"/>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8" name="Picture 7"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4373" y="5149623"/>
            <a:ext cx="1691720" cy="1090715"/>
          </a:xfrm>
          <a:prstGeom prst="rect">
            <a:avLst/>
          </a:prstGeom>
        </p:spPr>
      </p:pic>
    </p:spTree>
    <p:extLst>
      <p:ext uri="{BB962C8B-B14F-4D97-AF65-F5344CB8AC3E}">
        <p14:creationId xmlns:p14="http://schemas.microsoft.com/office/powerpoint/2010/main" val="1439139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TextBox 2"/>
          <p:cNvSpPr txBox="1"/>
          <p:nvPr userDrawn="1"/>
        </p:nvSpPr>
        <p:spPr>
          <a:xfrm>
            <a:off x="7857066" y="6453105"/>
            <a:ext cx="4161753" cy="256545"/>
          </a:xfrm>
          <a:prstGeom prst="rect">
            <a:avLst/>
          </a:prstGeom>
          <a:noFill/>
        </p:spPr>
        <p:txBody>
          <a:bodyPr wrap="square" lIns="91440" tIns="45720" rIns="91440" bIns="45720" rtlCol="0">
            <a:spAutoFit/>
          </a:bodyPr>
          <a:lstStyle/>
          <a:p>
            <a:pPr marL="0" algn="r" defTabSz="914377" rtl="0" eaLnBrk="1" latinLnBrk="0" hangingPunct="1"/>
            <a:r>
              <a:rPr lang="en-US" sz="1067" b="0" kern="1200" baseline="0">
                <a:solidFill>
                  <a:srgbClr val="EFEFEF"/>
                </a:solidFill>
                <a:latin typeface="Arial"/>
                <a:ea typeface="+mn-ea"/>
                <a:cs typeface="+mn-cs"/>
              </a:rPr>
              <a:t>Supporting Patients and Caregivers  </a:t>
            </a:r>
            <a:r>
              <a:rPr lang="en-US" sz="1067" b="0" kern="1200" baseline="0">
                <a:solidFill>
                  <a:srgbClr val="C61F3D"/>
                </a:solidFill>
                <a:latin typeface="Arial"/>
                <a:ea typeface="+mn-ea"/>
                <a:cs typeface="+mn-cs"/>
              </a:rPr>
              <a:t>       </a:t>
            </a:r>
            <a:fld id="{4DD1E94B-E689-4A79-9E06-B91DF4E7BA7C}" type="slidenum">
              <a:rPr lang="en-US" sz="1067" b="1" kern="1200" smtClean="0">
                <a:solidFill>
                  <a:schemeClr val="bg1"/>
                </a:solidFill>
                <a:latin typeface="Arial"/>
                <a:ea typeface="+mn-ea"/>
                <a:cs typeface="+mn-cs"/>
              </a:rPr>
              <a:pPr marL="0" algn="r" defTabSz="914377" rtl="0" eaLnBrk="1" latinLnBrk="0" hangingPunct="1"/>
              <a:t>‹#›</a:t>
            </a:fld>
            <a:endParaRPr lang="en-US" sz="1067" b="1" kern="1200">
              <a:solidFill>
                <a:schemeClr val="bg1"/>
              </a:solidFill>
              <a:latin typeface="Arial"/>
              <a:ea typeface="+mn-ea"/>
              <a:cs typeface="+mn-cs"/>
            </a:endParaRPr>
          </a:p>
        </p:txBody>
      </p:sp>
      <p:cxnSp>
        <p:nvCxnSpPr>
          <p:cNvPr id="4" name="Straight Connector 3"/>
          <p:cNvCxnSpPr/>
          <p:nvPr userDrawn="1"/>
        </p:nvCxnSpPr>
        <p:spPr>
          <a:xfrm>
            <a:off x="11689644" y="6462887"/>
            <a:ext cx="0" cy="270933"/>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5" name="Picture 4" descr="GettyImages-148193334_medium.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00" t="3848" b="11879"/>
          <a:stretch/>
        </p:blipFill>
        <p:spPr>
          <a:xfrm>
            <a:off x="0" y="-1"/>
            <a:ext cx="12192000" cy="6858001"/>
          </a:xfrm>
          <a:prstGeom prst="rect">
            <a:avLst/>
          </a:prstGeom>
        </p:spPr>
      </p:pic>
    </p:spTree>
    <p:extLst>
      <p:ext uri="{BB962C8B-B14F-4D97-AF65-F5344CB8AC3E}">
        <p14:creationId xmlns:p14="http://schemas.microsoft.com/office/powerpoint/2010/main" val="2818494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1"/>
            <a:ext cx="12192000" cy="818444"/>
          </a:xfrm>
          <a:prstGeom prst="rect">
            <a:avLst/>
          </a:prstGeom>
          <a:solidFill>
            <a:srgbClr val="0B18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2" name="Title 1"/>
          <p:cNvSpPr>
            <a:spLocks noGrp="1"/>
          </p:cNvSpPr>
          <p:nvPr>
            <p:ph type="title" hasCustomPrompt="1"/>
          </p:nvPr>
        </p:nvSpPr>
        <p:spPr>
          <a:xfrm>
            <a:off x="164232" y="254000"/>
            <a:ext cx="11841501" cy="304045"/>
          </a:xfrm>
          <a:prstGeom prst="rect">
            <a:avLst/>
          </a:prstGeom>
        </p:spPr>
        <p:txBody>
          <a:bodyPr anchor="ctr"/>
          <a:lstStyle>
            <a:lvl1pPr>
              <a:defRPr sz="2133" spc="373">
                <a:solidFill>
                  <a:schemeClr val="bg1"/>
                </a:solidFill>
                <a:latin typeface="Arial"/>
              </a:defRPr>
            </a:lvl1pPr>
          </a:lstStyle>
          <a:p>
            <a:r>
              <a:rPr lang="en-US"/>
              <a:t>CLICK TO EDIT MASTER TITLE STYLE</a:t>
            </a:r>
          </a:p>
        </p:txBody>
      </p:sp>
      <p:sp>
        <p:nvSpPr>
          <p:cNvPr id="4" name="Date Placeholder 3"/>
          <p:cNvSpPr>
            <a:spLocks noGrp="1"/>
          </p:cNvSpPr>
          <p:nvPr>
            <p:ph type="dt" sz="half" idx="10"/>
          </p:nvPr>
        </p:nvSpPr>
        <p:spPr>
          <a:xfrm>
            <a:off x="858117" y="6356351"/>
            <a:ext cx="2743200" cy="365125"/>
          </a:xfrm>
          <a:prstGeom prst="rect">
            <a:avLst/>
          </a:prstGeom>
        </p:spPr>
        <p:txBody>
          <a:bodyPr lIns="68580" tIns="34290" rIns="68580" bIns="34290"/>
          <a:lstStyle>
            <a:lvl1pPr>
              <a:defRPr sz="1200">
                <a:solidFill>
                  <a:srgbClr val="636464"/>
                </a:solidFill>
                <a:latin typeface="Arial"/>
              </a:defRPr>
            </a:lvl1pPr>
          </a:lstStyle>
          <a:p>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lIns="68580" tIns="34290" rIns="68580" bIns="34290"/>
          <a:lstStyle>
            <a:lvl1pPr>
              <a:defRPr sz="1600">
                <a:solidFill>
                  <a:srgbClr val="636464"/>
                </a:solidFill>
                <a:latin typeface="Arial"/>
              </a:defRPr>
            </a:lvl1pPr>
          </a:lstStyle>
          <a:p>
            <a:endParaRPr lang="en-US"/>
          </a:p>
        </p:txBody>
      </p:sp>
      <p:sp>
        <p:nvSpPr>
          <p:cNvPr id="8" name="TextBox 7"/>
          <p:cNvSpPr txBox="1"/>
          <p:nvPr userDrawn="1"/>
        </p:nvSpPr>
        <p:spPr>
          <a:xfrm>
            <a:off x="7857066" y="6453105"/>
            <a:ext cx="4161753" cy="256545"/>
          </a:xfrm>
          <a:prstGeom prst="rect">
            <a:avLst/>
          </a:prstGeom>
          <a:noFill/>
        </p:spPr>
        <p:txBody>
          <a:bodyPr wrap="square" lIns="91440" tIns="45720" rIns="91440" bIns="45720" rtlCol="0">
            <a:spAutoFit/>
          </a:bodyPr>
          <a:lstStyle/>
          <a:p>
            <a:pPr marL="0" algn="r" defTabSz="914377" rtl="0" eaLnBrk="1" latinLnBrk="0" hangingPunct="1"/>
            <a:fld id="{4DD1E94B-E689-4A79-9E06-B91DF4E7BA7C}" type="slidenum">
              <a:rPr lang="en-US" sz="1067" b="1" kern="1200" smtClean="0">
                <a:solidFill>
                  <a:srgbClr val="595959"/>
                </a:solidFill>
                <a:latin typeface="Arial"/>
                <a:ea typeface="+mn-ea"/>
                <a:cs typeface="+mn-cs"/>
              </a:rPr>
              <a:pPr marL="0" algn="r" defTabSz="914377" rtl="0" eaLnBrk="1" latinLnBrk="0" hangingPunct="1"/>
              <a:t>‹#›</a:t>
            </a:fld>
            <a:endParaRPr lang="en-US" sz="1067" b="1" kern="1200">
              <a:solidFill>
                <a:srgbClr val="595959"/>
              </a:solidFill>
              <a:latin typeface="Arial"/>
              <a:ea typeface="+mn-ea"/>
              <a:cs typeface="+mn-cs"/>
            </a:endParaRPr>
          </a:p>
        </p:txBody>
      </p:sp>
      <p:cxnSp>
        <p:nvCxnSpPr>
          <p:cNvPr id="9" name="Straight Connector 8"/>
          <p:cNvCxnSpPr/>
          <p:nvPr userDrawn="1"/>
        </p:nvCxnSpPr>
        <p:spPr>
          <a:xfrm>
            <a:off x="11689644" y="6462887"/>
            <a:ext cx="0" cy="270933"/>
          </a:xfrm>
          <a:prstGeom prst="line">
            <a:avLst/>
          </a:prstGeom>
          <a:ln w="3175"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880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 y="0"/>
            <a:ext cx="7954432" cy="6858000"/>
          </a:xfrm>
          <a:prstGeom prst="rect">
            <a:avLst/>
          </a:prstGeom>
        </p:spPr>
        <p:txBody>
          <a:bodyPr lIns="68580" tIns="34290" rIns="68580" bIns="34290"/>
          <a:lstStyle>
            <a:lvl1pPr>
              <a:defRPr>
                <a:latin typeface="Arial"/>
              </a:defRPr>
            </a:lvl1pPr>
          </a:lstStyle>
          <a:p>
            <a:endParaRPr lang="en-US"/>
          </a:p>
        </p:txBody>
      </p:sp>
      <p:sp>
        <p:nvSpPr>
          <p:cNvPr id="6" name="Rectangle 5"/>
          <p:cNvSpPr/>
          <p:nvPr userDrawn="1"/>
        </p:nvSpPr>
        <p:spPr>
          <a:xfrm>
            <a:off x="7954435" y="0"/>
            <a:ext cx="423756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Arial"/>
            </a:endParaRPr>
          </a:p>
        </p:txBody>
      </p:sp>
      <p:sp>
        <p:nvSpPr>
          <p:cNvPr id="18" name="Text Placeholder 11"/>
          <p:cNvSpPr>
            <a:spLocks noGrp="1"/>
          </p:cNvSpPr>
          <p:nvPr>
            <p:ph type="body" sz="quarter" idx="10" hasCustomPrompt="1"/>
          </p:nvPr>
        </p:nvSpPr>
        <p:spPr>
          <a:xfrm>
            <a:off x="8388258" y="694121"/>
            <a:ext cx="3079021" cy="1025191"/>
          </a:xfrm>
          <a:prstGeom prst="rect">
            <a:avLst/>
          </a:prstGeom>
        </p:spPr>
        <p:txBody>
          <a:bodyPr lIns="68580" tIns="68580" rIns="68580" bIns="68580" anchor="b" anchorCtr="0"/>
          <a:lstStyle>
            <a:lvl1pPr marL="0" indent="0">
              <a:buNone/>
              <a:defRPr sz="1867" b="1" i="0">
                <a:solidFill>
                  <a:srgbClr val="002397"/>
                </a:solidFill>
                <a:latin typeface="Arial"/>
                <a:cs typeface="Arial"/>
              </a:defRPr>
            </a:lvl1pPr>
          </a:lstStyle>
          <a:p>
            <a:pPr lvl="0"/>
            <a:r>
              <a:rPr lang="en-US"/>
              <a:t>CLICK TO EDIT MASTER TEXT</a:t>
            </a:r>
          </a:p>
        </p:txBody>
      </p:sp>
      <p:sp>
        <p:nvSpPr>
          <p:cNvPr id="20" name="Text Placeholder 13"/>
          <p:cNvSpPr>
            <a:spLocks noGrp="1"/>
          </p:cNvSpPr>
          <p:nvPr>
            <p:ph type="body" sz="quarter" idx="11"/>
          </p:nvPr>
        </p:nvSpPr>
        <p:spPr>
          <a:xfrm>
            <a:off x="8388257" y="1855205"/>
            <a:ext cx="3079023" cy="4560137"/>
          </a:xfrm>
          <a:prstGeom prst="rect">
            <a:avLst/>
          </a:prstGeom>
        </p:spPr>
        <p:txBody>
          <a:bodyPr lIns="68580" tIns="34290" rIns="68580" bIns="34290">
            <a:normAutofit/>
          </a:bodyPr>
          <a:lstStyle>
            <a:lvl1pPr marL="0" indent="0">
              <a:lnSpc>
                <a:spcPct val="120000"/>
              </a:lnSpc>
              <a:spcBef>
                <a:spcPts val="0"/>
              </a:spcBef>
              <a:spcAft>
                <a:spcPts val="1067"/>
              </a:spcAft>
              <a:buNone/>
              <a:defRPr sz="1333" b="0">
                <a:solidFill>
                  <a:srgbClr val="3C3C3C"/>
                </a:solidFill>
                <a:latin typeface="Arial"/>
              </a:defRPr>
            </a:lvl1pPr>
          </a:lstStyle>
          <a:p>
            <a:pPr lvl="0"/>
            <a:r>
              <a:rPr lang="en-US"/>
              <a:t>Click to edit Master text styles</a:t>
            </a:r>
          </a:p>
        </p:txBody>
      </p:sp>
      <p:sp>
        <p:nvSpPr>
          <p:cNvPr id="8" name="TextBox 7"/>
          <p:cNvSpPr txBox="1"/>
          <p:nvPr userDrawn="1"/>
        </p:nvSpPr>
        <p:spPr>
          <a:xfrm>
            <a:off x="7857066" y="6453105"/>
            <a:ext cx="4161753" cy="256545"/>
          </a:xfrm>
          <a:prstGeom prst="rect">
            <a:avLst/>
          </a:prstGeom>
          <a:noFill/>
        </p:spPr>
        <p:txBody>
          <a:bodyPr wrap="square" lIns="91440" tIns="45720" rIns="91440" bIns="45720" rtlCol="0">
            <a:spAutoFit/>
          </a:bodyPr>
          <a:lstStyle/>
          <a:p>
            <a:pPr marL="0" algn="r" defTabSz="914377" rtl="0" eaLnBrk="1" latinLnBrk="0" hangingPunct="1"/>
            <a:fld id="{4DD1E94B-E689-4A79-9E06-B91DF4E7BA7C}" type="slidenum">
              <a:rPr lang="en-US" sz="1067" b="1" kern="1200" smtClean="0">
                <a:solidFill>
                  <a:srgbClr val="595959"/>
                </a:solidFill>
                <a:latin typeface="Arial"/>
                <a:ea typeface="+mn-ea"/>
                <a:cs typeface="+mn-cs"/>
              </a:rPr>
              <a:pPr marL="0" algn="r" defTabSz="914377" rtl="0" eaLnBrk="1" latinLnBrk="0" hangingPunct="1"/>
              <a:t>‹#›</a:t>
            </a:fld>
            <a:endParaRPr lang="en-US" sz="1067" b="1" kern="1200">
              <a:solidFill>
                <a:srgbClr val="595959"/>
              </a:solidFill>
              <a:latin typeface="Arial"/>
              <a:ea typeface="+mn-ea"/>
              <a:cs typeface="+mn-cs"/>
            </a:endParaRPr>
          </a:p>
        </p:txBody>
      </p:sp>
      <p:cxnSp>
        <p:nvCxnSpPr>
          <p:cNvPr id="9" name="Straight Connector 8"/>
          <p:cNvCxnSpPr/>
          <p:nvPr userDrawn="1"/>
        </p:nvCxnSpPr>
        <p:spPr>
          <a:xfrm>
            <a:off x="11689644" y="6462887"/>
            <a:ext cx="0" cy="270933"/>
          </a:xfrm>
          <a:prstGeom prst="line">
            <a:avLst/>
          </a:prstGeom>
          <a:ln w="3175"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8348221"/>
      </p:ext>
    </p:extLst>
  </p:cSld>
  <p:clrMapOvr>
    <a:masterClrMapping/>
  </p:clrMapOvr>
  <p:extLst>
    <p:ext uri="{DCECCB84-F9BA-43D5-87BE-67443E8EF086}">
      <p15:sldGuideLst xmlns:p15="http://schemas.microsoft.com/office/powerpoint/2012/main">
        <p15:guide id="1" orient="horz" pos="9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5"/>
          <p:cNvSpPr>
            <a:spLocks noGrp="1"/>
          </p:cNvSpPr>
          <p:nvPr>
            <p:ph type="pic" sz="quarter" idx="12"/>
          </p:nvPr>
        </p:nvSpPr>
        <p:spPr>
          <a:xfrm>
            <a:off x="1" y="0"/>
            <a:ext cx="8043332" cy="6858000"/>
          </a:xfrm>
          <a:prstGeom prst="rect">
            <a:avLst/>
          </a:prstGeom>
        </p:spPr>
        <p:txBody>
          <a:bodyPr lIns="68580" tIns="34290" rIns="68580" bIns="34290"/>
          <a:lstStyle>
            <a:lvl1pPr>
              <a:defRPr>
                <a:latin typeface="Arial"/>
              </a:defRPr>
            </a:lvl1pPr>
          </a:lstStyle>
          <a:p>
            <a:endParaRPr lang="en-US"/>
          </a:p>
        </p:txBody>
      </p:sp>
      <p:sp>
        <p:nvSpPr>
          <p:cNvPr id="12" name="Rectangle 11"/>
          <p:cNvSpPr/>
          <p:nvPr userDrawn="1"/>
        </p:nvSpPr>
        <p:spPr>
          <a:xfrm>
            <a:off x="7930445" y="0"/>
            <a:ext cx="4261556" cy="6858000"/>
          </a:xfrm>
          <a:prstGeom prst="rect">
            <a:avLst/>
          </a:prstGeom>
          <a:solidFill>
            <a:srgbClr val="0B18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9" name="TextBox 8"/>
          <p:cNvSpPr txBox="1"/>
          <p:nvPr userDrawn="1"/>
        </p:nvSpPr>
        <p:spPr>
          <a:xfrm>
            <a:off x="9616087" y="6453107"/>
            <a:ext cx="2402732" cy="256545"/>
          </a:xfrm>
          <a:prstGeom prst="rect">
            <a:avLst/>
          </a:prstGeom>
          <a:noFill/>
        </p:spPr>
        <p:txBody>
          <a:bodyPr wrap="square" lIns="91440" tIns="45720" rIns="91440" bIns="45720" rtlCol="0">
            <a:spAutoFit/>
          </a:bodyPr>
          <a:lstStyle/>
          <a:p>
            <a:pPr marL="0" algn="r" defTabSz="914377" rtl="0" eaLnBrk="1" latinLnBrk="0" hangingPunct="1"/>
            <a:fld id="{4DD1E94B-E689-4A79-9E06-B91DF4E7BA7C}" type="slidenum">
              <a:rPr lang="en-US" sz="1067" b="1" kern="1200" smtClean="0">
                <a:solidFill>
                  <a:schemeClr val="bg1"/>
                </a:solidFill>
                <a:latin typeface="Arial"/>
                <a:ea typeface="+mn-ea"/>
                <a:cs typeface="+mn-cs"/>
              </a:rPr>
              <a:pPr marL="0" algn="r" defTabSz="914377" rtl="0" eaLnBrk="1" latinLnBrk="0" hangingPunct="1"/>
              <a:t>‹#›</a:t>
            </a:fld>
            <a:endParaRPr lang="en-US" sz="1067" b="1" kern="1200">
              <a:solidFill>
                <a:schemeClr val="bg1"/>
              </a:solidFill>
              <a:latin typeface="Arial"/>
              <a:ea typeface="+mn-ea"/>
              <a:cs typeface="+mn-cs"/>
            </a:endParaRPr>
          </a:p>
        </p:txBody>
      </p:sp>
      <p:sp>
        <p:nvSpPr>
          <p:cNvPr id="10" name="Text Placeholder 11"/>
          <p:cNvSpPr>
            <a:spLocks noGrp="1"/>
          </p:cNvSpPr>
          <p:nvPr>
            <p:ph type="body" sz="quarter" idx="10" hasCustomPrompt="1"/>
          </p:nvPr>
        </p:nvSpPr>
        <p:spPr>
          <a:xfrm>
            <a:off x="8388258" y="694121"/>
            <a:ext cx="3079021" cy="1050852"/>
          </a:xfrm>
          <a:prstGeom prst="rect">
            <a:avLst/>
          </a:prstGeom>
        </p:spPr>
        <p:txBody>
          <a:bodyPr lIns="68580" tIns="68580" rIns="68580" bIns="68580" anchor="b" anchorCtr="0"/>
          <a:lstStyle>
            <a:lvl1pPr marL="0" indent="0">
              <a:buNone/>
              <a:defRPr sz="1867" b="1" i="0">
                <a:solidFill>
                  <a:schemeClr val="bg1"/>
                </a:solidFill>
                <a:latin typeface="Arial"/>
                <a:cs typeface="Arial"/>
              </a:defRPr>
            </a:lvl1pPr>
          </a:lstStyle>
          <a:p>
            <a:pPr lvl="0"/>
            <a:r>
              <a:rPr lang="en-US"/>
              <a:t>CLICK TO EDIT MASTER TEXT</a:t>
            </a:r>
          </a:p>
        </p:txBody>
      </p:sp>
      <p:sp>
        <p:nvSpPr>
          <p:cNvPr id="11" name="Text Placeholder 13"/>
          <p:cNvSpPr>
            <a:spLocks noGrp="1"/>
          </p:cNvSpPr>
          <p:nvPr>
            <p:ph type="body" sz="quarter" idx="11"/>
          </p:nvPr>
        </p:nvSpPr>
        <p:spPr>
          <a:xfrm>
            <a:off x="8388256" y="1855204"/>
            <a:ext cx="3079024" cy="4656432"/>
          </a:xfrm>
          <a:prstGeom prst="rect">
            <a:avLst/>
          </a:prstGeom>
        </p:spPr>
        <p:txBody>
          <a:bodyPr lIns="68580" tIns="34290" rIns="68580" bIns="34290">
            <a:normAutofit/>
          </a:bodyPr>
          <a:lstStyle>
            <a:lvl1pPr marL="0" indent="0">
              <a:lnSpc>
                <a:spcPct val="120000"/>
              </a:lnSpc>
              <a:spcBef>
                <a:spcPts val="0"/>
              </a:spcBef>
              <a:spcAft>
                <a:spcPts val="1067"/>
              </a:spcAft>
              <a:buNone/>
              <a:defRPr sz="1333" b="0">
                <a:solidFill>
                  <a:srgbClr val="FFFFFF"/>
                </a:solidFill>
                <a:latin typeface="Arial"/>
              </a:defRPr>
            </a:lvl1pPr>
          </a:lstStyle>
          <a:p>
            <a:pPr lvl="0"/>
            <a:r>
              <a:rPr lang="en-US"/>
              <a:t>Click to edit Master text styles</a:t>
            </a:r>
          </a:p>
        </p:txBody>
      </p:sp>
      <p:sp>
        <p:nvSpPr>
          <p:cNvPr id="7" name="TextBox 6"/>
          <p:cNvSpPr txBox="1"/>
          <p:nvPr userDrawn="1"/>
        </p:nvSpPr>
        <p:spPr>
          <a:xfrm>
            <a:off x="7857066" y="6453105"/>
            <a:ext cx="4161753" cy="256545"/>
          </a:xfrm>
          <a:prstGeom prst="rect">
            <a:avLst/>
          </a:prstGeom>
          <a:noFill/>
        </p:spPr>
        <p:txBody>
          <a:bodyPr wrap="square" lIns="91440" tIns="45720" rIns="91440" bIns="45720" rtlCol="0">
            <a:spAutoFit/>
          </a:bodyPr>
          <a:lstStyle/>
          <a:p>
            <a:pPr marL="0" algn="r" defTabSz="914377" rtl="0" eaLnBrk="1" latinLnBrk="0" hangingPunct="1"/>
            <a:fld id="{4DD1E94B-E689-4A79-9E06-B91DF4E7BA7C}" type="slidenum">
              <a:rPr lang="en-US" sz="1067" b="1" kern="1200" smtClean="0">
                <a:solidFill>
                  <a:schemeClr val="bg1"/>
                </a:solidFill>
                <a:latin typeface="Arial"/>
                <a:ea typeface="+mn-ea"/>
                <a:cs typeface="+mn-cs"/>
              </a:rPr>
              <a:pPr marL="0" algn="r" defTabSz="914377" rtl="0" eaLnBrk="1" latinLnBrk="0" hangingPunct="1"/>
              <a:t>‹#›</a:t>
            </a:fld>
            <a:endParaRPr lang="en-US" sz="1067" b="1" kern="1200">
              <a:solidFill>
                <a:schemeClr val="bg1"/>
              </a:solidFill>
              <a:latin typeface="Arial"/>
              <a:ea typeface="+mn-ea"/>
              <a:cs typeface="+mn-cs"/>
            </a:endParaRPr>
          </a:p>
        </p:txBody>
      </p:sp>
      <p:cxnSp>
        <p:nvCxnSpPr>
          <p:cNvPr id="8" name="Straight Connector 7"/>
          <p:cNvCxnSpPr/>
          <p:nvPr userDrawn="1"/>
        </p:nvCxnSpPr>
        <p:spPr>
          <a:xfrm>
            <a:off x="11689644" y="6462887"/>
            <a:ext cx="0" cy="270933"/>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093231"/>
      </p:ext>
    </p:extLst>
  </p:cSld>
  <p:clrMapOvr>
    <a:masterClrMapping/>
  </p:clrMapOvr>
  <p:extLst>
    <p:ext uri="{DCECCB84-F9BA-43D5-87BE-67443E8EF086}">
      <p15:sldGuideLst xmlns:p15="http://schemas.microsoft.com/office/powerpoint/2012/main">
        <p15:guide id="1" orient="horz" pos="9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Rectangle 7"/>
          <p:cNvSpPr/>
          <p:nvPr userDrawn="1"/>
        </p:nvSpPr>
        <p:spPr>
          <a:xfrm>
            <a:off x="0" y="1"/>
            <a:ext cx="12192000" cy="5545667"/>
          </a:xfrm>
          <a:prstGeom prst="rect">
            <a:avLst/>
          </a:prstGeom>
          <a:solidFill>
            <a:srgbClr val="0B18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15" name="Title 14"/>
          <p:cNvSpPr>
            <a:spLocks noGrp="1"/>
          </p:cNvSpPr>
          <p:nvPr>
            <p:ph type="title"/>
          </p:nvPr>
        </p:nvSpPr>
        <p:spPr>
          <a:xfrm>
            <a:off x="994833" y="660400"/>
            <a:ext cx="10236200" cy="1574800"/>
          </a:xfrm>
          <a:prstGeom prst="rect">
            <a:avLst/>
          </a:prstGeom>
        </p:spPr>
        <p:txBody>
          <a:bodyPr/>
          <a:lstStyle>
            <a:lvl1pPr>
              <a:lnSpc>
                <a:spcPct val="100000"/>
              </a:lnSpc>
              <a:defRPr sz="2133" b="0" i="0" spc="0">
                <a:solidFill>
                  <a:srgbClr val="FFFFFF"/>
                </a:solidFill>
                <a:latin typeface="Arial"/>
                <a:cs typeface="Arial"/>
              </a:defRPr>
            </a:lvl1pPr>
          </a:lstStyle>
          <a:p>
            <a:r>
              <a:rPr lang="en-US"/>
              <a:t>Click to edit Master title style</a:t>
            </a:r>
          </a:p>
        </p:txBody>
      </p:sp>
      <p:sp>
        <p:nvSpPr>
          <p:cNvPr id="6" name="TextBox 5"/>
          <p:cNvSpPr txBox="1"/>
          <p:nvPr userDrawn="1"/>
        </p:nvSpPr>
        <p:spPr>
          <a:xfrm>
            <a:off x="7857066" y="6453105"/>
            <a:ext cx="4161753" cy="256545"/>
          </a:xfrm>
          <a:prstGeom prst="rect">
            <a:avLst/>
          </a:prstGeom>
          <a:noFill/>
        </p:spPr>
        <p:txBody>
          <a:bodyPr wrap="square" lIns="91440" tIns="45720" rIns="91440" bIns="45720" rtlCol="0">
            <a:spAutoFit/>
          </a:bodyPr>
          <a:lstStyle/>
          <a:p>
            <a:pPr marL="0" algn="r" defTabSz="914377" rtl="0" eaLnBrk="1" latinLnBrk="0" hangingPunct="1"/>
            <a:fld id="{4DD1E94B-E689-4A79-9E06-B91DF4E7BA7C}" type="slidenum">
              <a:rPr lang="en-US" sz="1067" b="1" kern="1200" smtClean="0">
                <a:solidFill>
                  <a:srgbClr val="595959"/>
                </a:solidFill>
                <a:latin typeface="Arial"/>
                <a:ea typeface="+mn-ea"/>
                <a:cs typeface="+mn-cs"/>
              </a:rPr>
              <a:pPr marL="0" algn="r" defTabSz="914377" rtl="0" eaLnBrk="1" latinLnBrk="0" hangingPunct="1"/>
              <a:t>‹#›</a:t>
            </a:fld>
            <a:endParaRPr lang="en-US" sz="1067" b="1" kern="1200">
              <a:solidFill>
                <a:srgbClr val="595959"/>
              </a:solidFill>
              <a:latin typeface="Arial"/>
              <a:ea typeface="+mn-ea"/>
              <a:cs typeface="+mn-cs"/>
            </a:endParaRPr>
          </a:p>
        </p:txBody>
      </p:sp>
      <p:cxnSp>
        <p:nvCxnSpPr>
          <p:cNvPr id="7" name="Straight Connector 6"/>
          <p:cNvCxnSpPr/>
          <p:nvPr userDrawn="1"/>
        </p:nvCxnSpPr>
        <p:spPr>
          <a:xfrm>
            <a:off x="11689644" y="6462887"/>
            <a:ext cx="0" cy="270933"/>
          </a:xfrm>
          <a:prstGeom prst="line">
            <a:avLst/>
          </a:prstGeom>
          <a:ln w="3175"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1413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0" y="-1"/>
            <a:ext cx="12192000" cy="818444"/>
          </a:xfrm>
          <a:prstGeom prst="rect">
            <a:avLst/>
          </a:prstGeom>
          <a:solidFill>
            <a:srgbClr val="0B18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2" name="Title 1"/>
          <p:cNvSpPr>
            <a:spLocks noGrp="1"/>
          </p:cNvSpPr>
          <p:nvPr>
            <p:ph type="title" hasCustomPrompt="1"/>
          </p:nvPr>
        </p:nvSpPr>
        <p:spPr>
          <a:xfrm>
            <a:off x="164232" y="254000"/>
            <a:ext cx="11841501" cy="304045"/>
          </a:xfrm>
          <a:prstGeom prst="rect">
            <a:avLst/>
          </a:prstGeom>
        </p:spPr>
        <p:txBody>
          <a:bodyPr anchor="ctr"/>
          <a:lstStyle>
            <a:lvl1pPr>
              <a:defRPr sz="2133" spc="373">
                <a:solidFill>
                  <a:schemeClr val="bg1"/>
                </a:solidFill>
                <a:latin typeface="Arial"/>
              </a:defRPr>
            </a:lvl1pPr>
          </a:lstStyle>
          <a:p>
            <a:r>
              <a:rPr lang="en-US"/>
              <a:t>CLICK TO EDIT MASTER TITLE STYLE</a:t>
            </a:r>
          </a:p>
        </p:txBody>
      </p:sp>
      <p:sp>
        <p:nvSpPr>
          <p:cNvPr id="5" name="Footer Placeholder 4"/>
          <p:cNvSpPr>
            <a:spLocks noGrp="1"/>
          </p:cNvSpPr>
          <p:nvPr>
            <p:ph type="ftr" sz="quarter" idx="11"/>
          </p:nvPr>
        </p:nvSpPr>
        <p:spPr>
          <a:xfrm>
            <a:off x="4038600" y="6356352"/>
            <a:ext cx="4114800" cy="365125"/>
          </a:xfrm>
          <a:prstGeom prst="rect">
            <a:avLst/>
          </a:prstGeom>
        </p:spPr>
        <p:txBody>
          <a:bodyPr lIns="68580" tIns="34290" rIns="68580" bIns="34290"/>
          <a:lstStyle>
            <a:lvl1pPr>
              <a:defRPr sz="1600">
                <a:solidFill>
                  <a:srgbClr val="636464"/>
                </a:solidFill>
                <a:latin typeface="Arial"/>
              </a:defRPr>
            </a:lvl1pPr>
          </a:lstStyle>
          <a:p>
            <a:endParaRPr lang="en-US"/>
          </a:p>
        </p:txBody>
      </p:sp>
      <p:cxnSp>
        <p:nvCxnSpPr>
          <p:cNvPr id="9" name="Straight Connector 8"/>
          <p:cNvCxnSpPr/>
          <p:nvPr userDrawn="1"/>
        </p:nvCxnSpPr>
        <p:spPr>
          <a:xfrm>
            <a:off x="11689644" y="6462888"/>
            <a:ext cx="0" cy="270933"/>
          </a:xfrm>
          <a:prstGeom prst="line">
            <a:avLst/>
          </a:prstGeom>
          <a:ln w="3175"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12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7302-9CDF-40A4-9F1A-318309E723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370E33-62A6-4AAB-A2C8-B043D5CDEB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3158F3-AD96-4D3D-87C3-F42258B196AD}"/>
              </a:ext>
            </a:extLst>
          </p:cNvPr>
          <p:cNvSpPr>
            <a:spLocks noGrp="1"/>
          </p:cNvSpPr>
          <p:nvPr>
            <p:ph type="dt" sz="half" idx="10"/>
          </p:nvPr>
        </p:nvSpPr>
        <p:spPr/>
        <p:txBody>
          <a:bodyPr/>
          <a:lstStyle/>
          <a:p>
            <a:fld id="{217F3AD9-4D4D-4247-AA24-C7E2F769355C}" type="datetimeFigureOut">
              <a:rPr lang="en-US" smtClean="0"/>
              <a:t>2/12/2020</a:t>
            </a:fld>
            <a:endParaRPr lang="en-US"/>
          </a:p>
        </p:txBody>
      </p:sp>
      <p:sp>
        <p:nvSpPr>
          <p:cNvPr id="5" name="Footer Placeholder 4">
            <a:extLst>
              <a:ext uri="{FF2B5EF4-FFF2-40B4-BE49-F238E27FC236}">
                <a16:creationId xmlns:a16="http://schemas.microsoft.com/office/drawing/2014/main" id="{36454E8E-D296-4791-8A83-DC4198E46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92B71-45FF-46B3-A096-A2D03C24220A}"/>
              </a:ext>
            </a:extLst>
          </p:cNvPr>
          <p:cNvSpPr>
            <a:spLocks noGrp="1"/>
          </p:cNvSpPr>
          <p:nvPr>
            <p:ph type="sldNum" sz="quarter" idx="12"/>
          </p:nvPr>
        </p:nvSpPr>
        <p:spPr/>
        <p:txBody>
          <a:bodyPr/>
          <a:lstStyle/>
          <a:p>
            <a:fld id="{1F35371B-F557-42A6-95AB-CC0855C9A5C3}" type="slidenum">
              <a:rPr lang="en-US" smtClean="0"/>
              <a:t>‹#›</a:t>
            </a:fld>
            <a:endParaRPr lang="en-US"/>
          </a:p>
        </p:txBody>
      </p:sp>
    </p:spTree>
    <p:extLst>
      <p:ext uri="{BB962C8B-B14F-4D97-AF65-F5344CB8AC3E}">
        <p14:creationId xmlns:p14="http://schemas.microsoft.com/office/powerpoint/2010/main" val="219882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1A87B3-CE39-AD4A-8350-E4DE82D3355E}"/>
              </a:ext>
            </a:extLst>
          </p:cNvPr>
          <p:cNvSpPr/>
          <p:nvPr userDrawn="1"/>
        </p:nvSpPr>
        <p:spPr>
          <a:xfrm>
            <a:off x="-7620" y="1"/>
            <a:ext cx="12192000" cy="6858000"/>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000000"/>
              </a:solidFill>
            </a:endParaRPr>
          </a:p>
        </p:txBody>
      </p:sp>
      <p:sp>
        <p:nvSpPr>
          <p:cNvPr id="3" name="Content Placeholder 2"/>
          <p:cNvSpPr>
            <a:spLocks noGrp="1"/>
          </p:cNvSpPr>
          <p:nvPr>
            <p:ph idx="1"/>
          </p:nvPr>
        </p:nvSpPr>
        <p:spPr>
          <a:xfrm>
            <a:off x="611717" y="1905000"/>
            <a:ext cx="10972800" cy="3754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18" hasCustomPrompt="1"/>
          </p:nvPr>
        </p:nvSpPr>
        <p:spPr>
          <a:xfrm>
            <a:off x="611717" y="536787"/>
            <a:ext cx="10970683" cy="1143000"/>
          </a:xfrm>
        </p:spPr>
        <p:txBody>
          <a:bodyPr/>
          <a:lstStyle>
            <a:lvl1pPr>
              <a:lnSpc>
                <a:spcPct val="80000"/>
              </a:lnSpc>
              <a:spcBef>
                <a:spcPts val="0"/>
              </a:spcBef>
              <a:spcAft>
                <a:spcPts val="533"/>
              </a:spcAft>
              <a:defRPr sz="4000" b="1" i="0" kern="2000" spc="100" baseline="0">
                <a:solidFill>
                  <a:schemeClr val="accent1"/>
                </a:solidFill>
                <a:latin typeface="Calibri" panose="020F0502020204030204" pitchFamily="34" charset="0"/>
                <a:ea typeface="Source Sans Pro" charset="0"/>
                <a:cs typeface="Calibri" panose="020F0502020204030204" pitchFamily="34" charset="0"/>
              </a:defRPr>
            </a:lvl1pPr>
            <a:lvl2pPr marL="0" indent="0">
              <a:lnSpc>
                <a:spcPct val="90000"/>
              </a:lnSpc>
              <a:spcBef>
                <a:spcPts val="0"/>
              </a:spcBef>
              <a:spcAft>
                <a:spcPts val="0"/>
              </a:spcAft>
              <a:buNone/>
              <a:defRPr sz="2400" b="0" i="0" spc="0" baseline="0">
                <a:solidFill>
                  <a:schemeClr val="tx1"/>
                </a:solidFill>
                <a:latin typeface="Calibri" panose="020F0502020204030204" pitchFamily="34" charset="0"/>
                <a:ea typeface="Source Sans Pro Light" charset="0"/>
                <a:cs typeface="Calibri" panose="020F0502020204030204" pitchFamily="34" charset="0"/>
              </a:defRPr>
            </a:lvl2pPr>
            <a:lvl3pPr marL="4233" indent="0">
              <a:lnSpc>
                <a:spcPct val="90000"/>
              </a:lnSpc>
              <a:spcBef>
                <a:spcPts val="0"/>
              </a:spcBef>
              <a:spcAft>
                <a:spcPts val="0"/>
              </a:spcAft>
              <a:buNone/>
              <a:defRPr sz="2133" b="0" spc="0">
                <a:solidFill>
                  <a:schemeClr val="accent2"/>
                </a:solidFill>
              </a:defRPr>
            </a:lvl3pPr>
          </a:lstStyle>
          <a:p>
            <a:pPr lvl="0"/>
            <a:r>
              <a:rPr lang="en-US"/>
              <a:t>SLIDE TITLE HERE</a:t>
            </a:r>
          </a:p>
          <a:p>
            <a:pPr lvl="1"/>
            <a:r>
              <a:rPr lang="en-US"/>
              <a:t>Subtitle here</a:t>
            </a:r>
          </a:p>
        </p:txBody>
      </p:sp>
      <p:sp>
        <p:nvSpPr>
          <p:cNvPr id="13" name="Slide Number Placeholder 5"/>
          <p:cNvSpPr>
            <a:spLocks noGrp="1"/>
          </p:cNvSpPr>
          <p:nvPr>
            <p:ph type="sldNum" sz="quarter" idx="4"/>
          </p:nvPr>
        </p:nvSpPr>
        <p:spPr>
          <a:xfrm>
            <a:off x="11294141" y="6306689"/>
            <a:ext cx="288259" cy="170313"/>
          </a:xfrm>
          <a:prstGeom prst="rect">
            <a:avLst/>
          </a:prstGeom>
        </p:spPr>
        <p:txBody>
          <a:bodyPr vert="horz" lIns="0" tIns="0" rIns="0" bIns="0" rtlCol="0" anchor="b"/>
          <a:lstStyle>
            <a:lvl1pPr algn="r">
              <a:lnSpc>
                <a:spcPct val="90000"/>
              </a:lnSpc>
              <a:defRPr sz="1051">
                <a:solidFill>
                  <a:schemeClr val="accent1"/>
                </a:solidFill>
                <a:latin typeface="Source Sans Pro" charset="0"/>
                <a:ea typeface="Source Sans Pro" charset="0"/>
                <a:cs typeface="Source Sans Pro" charset="0"/>
              </a:defRPr>
            </a:lvl1pPr>
          </a:lstStyle>
          <a:p>
            <a:fld id="{B2F212C6-8907-2442-9AB7-0A38B63F180E}" type="slidenum">
              <a:rPr lang="en-US" smtClean="0"/>
              <a:pPr/>
              <a:t>‹#›</a:t>
            </a:fld>
            <a:endParaRPr lang="en-US"/>
          </a:p>
        </p:txBody>
      </p:sp>
      <p:sp>
        <p:nvSpPr>
          <p:cNvPr id="12" name="Text Placeholder 2">
            <a:extLst>
              <a:ext uri="{FF2B5EF4-FFF2-40B4-BE49-F238E27FC236}">
                <a16:creationId xmlns:a16="http://schemas.microsoft.com/office/drawing/2014/main" id="{66181573-E19C-A742-A721-9A3E409C9342}"/>
              </a:ext>
            </a:extLst>
          </p:cNvPr>
          <p:cNvSpPr txBox="1">
            <a:spLocks/>
          </p:cNvSpPr>
          <p:nvPr userDrawn="1"/>
        </p:nvSpPr>
        <p:spPr>
          <a:xfrm>
            <a:off x="2895601" y="6306687"/>
            <a:ext cx="4991481" cy="198888"/>
          </a:xfrm>
          <a:prstGeom prst="rect">
            <a:avLst/>
          </a:prstGeom>
        </p:spPr>
        <p:txBody>
          <a:bodyPr vert="horz" lIns="0" tIns="0" rIns="0" bIns="0" rtlCol="0">
            <a:noAutofit/>
          </a:bodyPr>
          <a:lstStyle>
            <a:lvl1pPr marL="0" indent="0" algn="l" defTabSz="609585" rtl="0" eaLnBrk="1" latinLnBrk="0" hangingPunct="1">
              <a:lnSpc>
                <a:spcPct val="80000"/>
              </a:lnSpc>
              <a:spcBef>
                <a:spcPts val="0"/>
              </a:spcBef>
              <a:spcAft>
                <a:spcPts val="533"/>
              </a:spcAft>
              <a:buFont typeface="Arial"/>
              <a:buNone/>
              <a:defRPr lang="en-US" sz="4000" b="1" i="0" kern="2000" spc="100" baseline="0">
                <a:solidFill>
                  <a:schemeClr val="accent1"/>
                </a:solidFill>
                <a:latin typeface="Calibri" panose="020F0502020204030204" pitchFamily="34" charset="0"/>
                <a:ea typeface="Source Sans Pro" charset="0"/>
                <a:cs typeface="Calibri" panose="020F0502020204030204" pitchFamily="34" charset="0"/>
              </a:defRPr>
            </a:lvl1pPr>
            <a:lvl2pPr marL="0" indent="0" algn="l" defTabSz="609585" rtl="0" eaLnBrk="1" latinLnBrk="0" hangingPunct="1">
              <a:lnSpc>
                <a:spcPct val="90000"/>
              </a:lnSpc>
              <a:spcBef>
                <a:spcPts val="0"/>
              </a:spcBef>
              <a:spcAft>
                <a:spcPts val="0"/>
              </a:spcAft>
              <a:buFont typeface="Arial"/>
              <a:buNone/>
              <a:tabLst/>
              <a:defRPr lang="en-US" sz="2400" b="0" i="0" kern="1200" spc="0" baseline="0">
                <a:solidFill>
                  <a:schemeClr val="tx1"/>
                </a:solidFill>
                <a:latin typeface="Calibri" panose="020F0502020204030204" pitchFamily="34" charset="0"/>
                <a:ea typeface="Source Sans Pro Light" charset="0"/>
                <a:cs typeface="Calibri" panose="020F0502020204030204" pitchFamily="34" charset="0"/>
              </a:defRPr>
            </a:lvl2pPr>
            <a:lvl3pPr marL="4233" indent="0" algn="l" defTabSz="609585" rtl="0" eaLnBrk="1" latinLnBrk="0" hangingPunct="1">
              <a:lnSpc>
                <a:spcPct val="90000"/>
              </a:lnSpc>
              <a:spcBef>
                <a:spcPts val="0"/>
              </a:spcBef>
              <a:spcAft>
                <a:spcPts val="0"/>
              </a:spcAft>
              <a:buFont typeface="Arial"/>
              <a:buNone/>
              <a:defRPr lang="en-US" sz="2133" b="0" i="0" kern="1200" spc="0" baseline="0">
                <a:solidFill>
                  <a:schemeClr val="accent2"/>
                </a:solidFill>
                <a:latin typeface="Calibri" panose="020F0502020204030204" pitchFamily="34" charset="0"/>
                <a:ea typeface="Source Sans Pro Light" charset="0"/>
                <a:cs typeface="Calibri" panose="020F0502020204030204" pitchFamily="34" charset="0"/>
              </a:defRPr>
            </a:lvl3pPr>
            <a:lvl4pPr marL="535504" indent="-224361" algn="l" defTabSz="609585" rtl="0" eaLnBrk="1" latinLnBrk="0" hangingPunct="1">
              <a:lnSpc>
                <a:spcPct val="100000"/>
              </a:lnSpc>
              <a:spcBef>
                <a:spcPts val="533"/>
              </a:spcBef>
              <a:spcAft>
                <a:spcPts val="533"/>
              </a:spcAft>
              <a:buFont typeface="Lucida Grande"/>
              <a:buChar char="-"/>
              <a:tabLst/>
              <a:defRPr lang="en-US" sz="1467" b="0" i="0" kern="1200" spc="0" baseline="0" dirty="0" smtClean="0">
                <a:solidFill>
                  <a:schemeClr val="tx1"/>
                </a:solidFill>
                <a:latin typeface="Calibri" panose="020F0502020204030204" pitchFamily="34" charset="0"/>
                <a:ea typeface="Source Sans Pro Light" charset="0"/>
                <a:cs typeface="Calibri" panose="020F0502020204030204" pitchFamily="34" charset="0"/>
              </a:defRPr>
            </a:lvl4pPr>
            <a:lvl5pPr marL="836063" indent="-228594" algn="l" defTabSz="609585" rtl="0" eaLnBrk="1" latinLnBrk="0" hangingPunct="1">
              <a:lnSpc>
                <a:spcPct val="100000"/>
              </a:lnSpc>
              <a:spcBef>
                <a:spcPts val="533"/>
              </a:spcBef>
              <a:spcAft>
                <a:spcPts val="533"/>
              </a:spcAft>
              <a:buFont typeface="Arial"/>
              <a:buChar char="•"/>
              <a:tabLst/>
              <a:defRPr lang="en-US" sz="1333" b="0" i="0" kern="1200" spc="0" baseline="0" dirty="0">
                <a:solidFill>
                  <a:schemeClr val="tx1"/>
                </a:solidFill>
                <a:latin typeface="Calibri" panose="020F0502020204030204" pitchFamily="34" charset="0"/>
                <a:ea typeface="Source Sans Pro Light" charset="0"/>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endParaRPr lang="en-US" sz="1100"/>
          </a:p>
        </p:txBody>
      </p:sp>
    </p:spTree>
    <p:extLst>
      <p:ext uri="{BB962C8B-B14F-4D97-AF65-F5344CB8AC3E}">
        <p14:creationId xmlns:p14="http://schemas.microsoft.com/office/powerpoint/2010/main" val="37861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60C1-9C79-4B78-9209-49B647F892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29F5E9-C636-40B2-AA98-A67D54A2E3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FFFC1D-8402-4379-A56F-0923A2CCAA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0183C7-FB01-4691-B45C-5F01BBA48973}"/>
              </a:ext>
            </a:extLst>
          </p:cNvPr>
          <p:cNvSpPr>
            <a:spLocks noGrp="1"/>
          </p:cNvSpPr>
          <p:nvPr>
            <p:ph type="dt" sz="half" idx="10"/>
          </p:nvPr>
        </p:nvSpPr>
        <p:spPr/>
        <p:txBody>
          <a:bodyPr/>
          <a:lstStyle/>
          <a:p>
            <a:fld id="{217F3AD9-4D4D-4247-AA24-C7E2F769355C}" type="datetimeFigureOut">
              <a:rPr lang="en-US" smtClean="0"/>
              <a:t>2/12/2020</a:t>
            </a:fld>
            <a:endParaRPr lang="en-US"/>
          </a:p>
        </p:txBody>
      </p:sp>
      <p:sp>
        <p:nvSpPr>
          <p:cNvPr id="6" name="Footer Placeholder 5">
            <a:extLst>
              <a:ext uri="{FF2B5EF4-FFF2-40B4-BE49-F238E27FC236}">
                <a16:creationId xmlns:a16="http://schemas.microsoft.com/office/drawing/2014/main" id="{E868990A-CCB3-4BAC-81D9-A5FEF2021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128D-6A31-4BC3-A2C7-A200DB488EC0}"/>
              </a:ext>
            </a:extLst>
          </p:cNvPr>
          <p:cNvSpPr>
            <a:spLocks noGrp="1"/>
          </p:cNvSpPr>
          <p:nvPr>
            <p:ph type="sldNum" sz="quarter" idx="12"/>
          </p:nvPr>
        </p:nvSpPr>
        <p:spPr/>
        <p:txBody>
          <a:bodyPr/>
          <a:lstStyle/>
          <a:p>
            <a:fld id="{1F35371B-F557-42A6-95AB-CC0855C9A5C3}" type="slidenum">
              <a:rPr lang="en-US" smtClean="0"/>
              <a:t>‹#›</a:t>
            </a:fld>
            <a:endParaRPr lang="en-US"/>
          </a:p>
        </p:txBody>
      </p:sp>
    </p:spTree>
    <p:extLst>
      <p:ext uri="{BB962C8B-B14F-4D97-AF65-F5344CB8AC3E}">
        <p14:creationId xmlns:p14="http://schemas.microsoft.com/office/powerpoint/2010/main" val="4097515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00D5-EF83-44F2-AB24-478B481F61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BDB755-1521-438E-8078-9C604E6D6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B45DB9-BA23-490E-AED7-A66F05EFF8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67E3D0-F061-4018-AF23-2C7DBD0DDD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9386AD-F16C-44EA-828B-54F7FB1889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CE8D8B-5D8D-4A04-BFDC-A8B01E119AAB}"/>
              </a:ext>
            </a:extLst>
          </p:cNvPr>
          <p:cNvSpPr>
            <a:spLocks noGrp="1"/>
          </p:cNvSpPr>
          <p:nvPr>
            <p:ph type="dt" sz="half" idx="10"/>
          </p:nvPr>
        </p:nvSpPr>
        <p:spPr/>
        <p:txBody>
          <a:bodyPr/>
          <a:lstStyle/>
          <a:p>
            <a:fld id="{217F3AD9-4D4D-4247-AA24-C7E2F769355C}" type="datetimeFigureOut">
              <a:rPr lang="en-US" smtClean="0"/>
              <a:t>2/12/2020</a:t>
            </a:fld>
            <a:endParaRPr lang="en-US"/>
          </a:p>
        </p:txBody>
      </p:sp>
      <p:sp>
        <p:nvSpPr>
          <p:cNvPr id="8" name="Footer Placeholder 7">
            <a:extLst>
              <a:ext uri="{FF2B5EF4-FFF2-40B4-BE49-F238E27FC236}">
                <a16:creationId xmlns:a16="http://schemas.microsoft.com/office/drawing/2014/main" id="{2684EDFF-DE8A-4B2C-82C1-C5D5609CB1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973B29-8EAA-41F7-8D7F-5C934E2CACA9}"/>
              </a:ext>
            </a:extLst>
          </p:cNvPr>
          <p:cNvSpPr>
            <a:spLocks noGrp="1"/>
          </p:cNvSpPr>
          <p:nvPr>
            <p:ph type="sldNum" sz="quarter" idx="12"/>
          </p:nvPr>
        </p:nvSpPr>
        <p:spPr/>
        <p:txBody>
          <a:bodyPr/>
          <a:lstStyle/>
          <a:p>
            <a:fld id="{1F35371B-F557-42A6-95AB-CC0855C9A5C3}" type="slidenum">
              <a:rPr lang="en-US" smtClean="0"/>
              <a:t>‹#›</a:t>
            </a:fld>
            <a:endParaRPr lang="en-US"/>
          </a:p>
        </p:txBody>
      </p:sp>
    </p:spTree>
    <p:extLst>
      <p:ext uri="{BB962C8B-B14F-4D97-AF65-F5344CB8AC3E}">
        <p14:creationId xmlns:p14="http://schemas.microsoft.com/office/powerpoint/2010/main" val="322725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0538-FD32-4F98-AA12-5D9B061851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9F6B0A-493F-46DF-9B57-D857E64CE59B}"/>
              </a:ext>
            </a:extLst>
          </p:cNvPr>
          <p:cNvSpPr>
            <a:spLocks noGrp="1"/>
          </p:cNvSpPr>
          <p:nvPr>
            <p:ph type="dt" sz="half" idx="10"/>
          </p:nvPr>
        </p:nvSpPr>
        <p:spPr/>
        <p:txBody>
          <a:bodyPr/>
          <a:lstStyle/>
          <a:p>
            <a:fld id="{217F3AD9-4D4D-4247-AA24-C7E2F769355C}" type="datetimeFigureOut">
              <a:rPr lang="en-US" smtClean="0"/>
              <a:t>2/12/2020</a:t>
            </a:fld>
            <a:endParaRPr lang="en-US"/>
          </a:p>
        </p:txBody>
      </p:sp>
      <p:sp>
        <p:nvSpPr>
          <p:cNvPr id="4" name="Footer Placeholder 3">
            <a:extLst>
              <a:ext uri="{FF2B5EF4-FFF2-40B4-BE49-F238E27FC236}">
                <a16:creationId xmlns:a16="http://schemas.microsoft.com/office/drawing/2014/main" id="{8D6179D6-A657-4B4F-ADF8-EE9BDED19A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698049-81AA-49F6-B232-47048464A414}"/>
              </a:ext>
            </a:extLst>
          </p:cNvPr>
          <p:cNvSpPr>
            <a:spLocks noGrp="1"/>
          </p:cNvSpPr>
          <p:nvPr>
            <p:ph type="sldNum" sz="quarter" idx="12"/>
          </p:nvPr>
        </p:nvSpPr>
        <p:spPr/>
        <p:txBody>
          <a:bodyPr/>
          <a:lstStyle/>
          <a:p>
            <a:fld id="{1F35371B-F557-42A6-95AB-CC0855C9A5C3}" type="slidenum">
              <a:rPr lang="en-US" smtClean="0"/>
              <a:t>‹#›</a:t>
            </a:fld>
            <a:endParaRPr lang="en-US"/>
          </a:p>
        </p:txBody>
      </p:sp>
    </p:spTree>
    <p:extLst>
      <p:ext uri="{BB962C8B-B14F-4D97-AF65-F5344CB8AC3E}">
        <p14:creationId xmlns:p14="http://schemas.microsoft.com/office/powerpoint/2010/main" val="261146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474A43-E1B8-4C4C-B745-9B0D393355C2}"/>
              </a:ext>
            </a:extLst>
          </p:cNvPr>
          <p:cNvSpPr>
            <a:spLocks noGrp="1"/>
          </p:cNvSpPr>
          <p:nvPr>
            <p:ph type="dt" sz="half" idx="10"/>
          </p:nvPr>
        </p:nvSpPr>
        <p:spPr/>
        <p:txBody>
          <a:bodyPr/>
          <a:lstStyle/>
          <a:p>
            <a:fld id="{217F3AD9-4D4D-4247-AA24-C7E2F769355C}" type="datetimeFigureOut">
              <a:rPr lang="en-US" smtClean="0"/>
              <a:t>2/12/2020</a:t>
            </a:fld>
            <a:endParaRPr lang="en-US"/>
          </a:p>
        </p:txBody>
      </p:sp>
      <p:sp>
        <p:nvSpPr>
          <p:cNvPr id="3" name="Footer Placeholder 2">
            <a:extLst>
              <a:ext uri="{FF2B5EF4-FFF2-40B4-BE49-F238E27FC236}">
                <a16:creationId xmlns:a16="http://schemas.microsoft.com/office/drawing/2014/main" id="{1EB719B8-65BD-4457-A03A-CC439C4249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39F8E6-DA79-43FF-9A63-8DCB0275CEBC}"/>
              </a:ext>
            </a:extLst>
          </p:cNvPr>
          <p:cNvSpPr>
            <a:spLocks noGrp="1"/>
          </p:cNvSpPr>
          <p:nvPr>
            <p:ph type="sldNum" sz="quarter" idx="12"/>
          </p:nvPr>
        </p:nvSpPr>
        <p:spPr/>
        <p:txBody>
          <a:bodyPr/>
          <a:lstStyle/>
          <a:p>
            <a:fld id="{1F35371B-F557-42A6-95AB-CC0855C9A5C3}" type="slidenum">
              <a:rPr lang="en-US" smtClean="0"/>
              <a:t>‹#›</a:t>
            </a:fld>
            <a:endParaRPr lang="en-US"/>
          </a:p>
        </p:txBody>
      </p:sp>
    </p:spTree>
    <p:extLst>
      <p:ext uri="{BB962C8B-B14F-4D97-AF65-F5344CB8AC3E}">
        <p14:creationId xmlns:p14="http://schemas.microsoft.com/office/powerpoint/2010/main" val="381006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7A16-2FFB-4D0B-B5CB-269B81334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C0F9F7-7334-4597-AC42-121A2FB60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0876DA-26BB-4F33-B3B5-BE201E651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9459AF-E361-46F0-B852-A0263D72F90A}"/>
              </a:ext>
            </a:extLst>
          </p:cNvPr>
          <p:cNvSpPr>
            <a:spLocks noGrp="1"/>
          </p:cNvSpPr>
          <p:nvPr>
            <p:ph type="dt" sz="half" idx="10"/>
          </p:nvPr>
        </p:nvSpPr>
        <p:spPr/>
        <p:txBody>
          <a:bodyPr/>
          <a:lstStyle/>
          <a:p>
            <a:fld id="{217F3AD9-4D4D-4247-AA24-C7E2F769355C}" type="datetimeFigureOut">
              <a:rPr lang="en-US" smtClean="0"/>
              <a:t>2/12/2020</a:t>
            </a:fld>
            <a:endParaRPr lang="en-US"/>
          </a:p>
        </p:txBody>
      </p:sp>
      <p:sp>
        <p:nvSpPr>
          <p:cNvPr id="6" name="Footer Placeholder 5">
            <a:extLst>
              <a:ext uri="{FF2B5EF4-FFF2-40B4-BE49-F238E27FC236}">
                <a16:creationId xmlns:a16="http://schemas.microsoft.com/office/drawing/2014/main" id="{B267DDBF-637E-4831-879E-8E793BA74C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EA9E1F-B7B3-4032-9079-AE0F2A0E7F1D}"/>
              </a:ext>
            </a:extLst>
          </p:cNvPr>
          <p:cNvSpPr>
            <a:spLocks noGrp="1"/>
          </p:cNvSpPr>
          <p:nvPr>
            <p:ph type="sldNum" sz="quarter" idx="12"/>
          </p:nvPr>
        </p:nvSpPr>
        <p:spPr/>
        <p:txBody>
          <a:bodyPr/>
          <a:lstStyle/>
          <a:p>
            <a:fld id="{1F35371B-F557-42A6-95AB-CC0855C9A5C3}" type="slidenum">
              <a:rPr lang="en-US" smtClean="0"/>
              <a:t>‹#›</a:t>
            </a:fld>
            <a:endParaRPr lang="en-US"/>
          </a:p>
        </p:txBody>
      </p:sp>
    </p:spTree>
    <p:extLst>
      <p:ext uri="{BB962C8B-B14F-4D97-AF65-F5344CB8AC3E}">
        <p14:creationId xmlns:p14="http://schemas.microsoft.com/office/powerpoint/2010/main" val="371086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C73D-F56F-4691-A9D1-6A860E1E41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A3A9AF-0A58-44E0-90AE-FD4A210307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08189E-5469-4741-8B7E-9FFD4BBF3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B2D821-1788-4FB7-A1B8-FDB577A59D25}"/>
              </a:ext>
            </a:extLst>
          </p:cNvPr>
          <p:cNvSpPr>
            <a:spLocks noGrp="1"/>
          </p:cNvSpPr>
          <p:nvPr>
            <p:ph type="dt" sz="half" idx="10"/>
          </p:nvPr>
        </p:nvSpPr>
        <p:spPr/>
        <p:txBody>
          <a:bodyPr/>
          <a:lstStyle/>
          <a:p>
            <a:fld id="{217F3AD9-4D4D-4247-AA24-C7E2F769355C}" type="datetimeFigureOut">
              <a:rPr lang="en-US" smtClean="0"/>
              <a:t>2/12/2020</a:t>
            </a:fld>
            <a:endParaRPr lang="en-US"/>
          </a:p>
        </p:txBody>
      </p:sp>
      <p:sp>
        <p:nvSpPr>
          <p:cNvPr id="6" name="Footer Placeholder 5">
            <a:extLst>
              <a:ext uri="{FF2B5EF4-FFF2-40B4-BE49-F238E27FC236}">
                <a16:creationId xmlns:a16="http://schemas.microsoft.com/office/drawing/2014/main" id="{118F1ACB-91CC-43D2-9A5E-7E5CAF176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CEC17-8138-4A3A-B1BC-1D92E9B09ADC}"/>
              </a:ext>
            </a:extLst>
          </p:cNvPr>
          <p:cNvSpPr>
            <a:spLocks noGrp="1"/>
          </p:cNvSpPr>
          <p:nvPr>
            <p:ph type="sldNum" sz="quarter" idx="12"/>
          </p:nvPr>
        </p:nvSpPr>
        <p:spPr/>
        <p:txBody>
          <a:bodyPr/>
          <a:lstStyle/>
          <a:p>
            <a:fld id="{1F35371B-F557-42A6-95AB-CC0855C9A5C3}" type="slidenum">
              <a:rPr lang="en-US" smtClean="0"/>
              <a:t>‹#›</a:t>
            </a:fld>
            <a:endParaRPr lang="en-US"/>
          </a:p>
        </p:txBody>
      </p:sp>
    </p:spTree>
    <p:extLst>
      <p:ext uri="{BB962C8B-B14F-4D97-AF65-F5344CB8AC3E}">
        <p14:creationId xmlns:p14="http://schemas.microsoft.com/office/powerpoint/2010/main" val="117593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emf"/><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7C6529-1B62-4B1E-99A4-564258BEA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86A393-2C86-4A85-BFBA-D822ED5DA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C83C5-D575-43E6-A162-6EF33EE241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F3AD9-4D4D-4247-AA24-C7E2F769355C}" type="datetimeFigureOut">
              <a:rPr lang="en-US" smtClean="0"/>
              <a:t>2/12/2020</a:t>
            </a:fld>
            <a:endParaRPr lang="en-US"/>
          </a:p>
        </p:txBody>
      </p:sp>
      <p:sp>
        <p:nvSpPr>
          <p:cNvPr id="5" name="Footer Placeholder 4">
            <a:extLst>
              <a:ext uri="{FF2B5EF4-FFF2-40B4-BE49-F238E27FC236}">
                <a16:creationId xmlns:a16="http://schemas.microsoft.com/office/drawing/2014/main" id="{BC199B2B-9622-4E99-B1F5-2000351FFD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D1B42E-094D-4B75-A904-B17137AA8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5371B-F557-42A6-95AB-CC0855C9A5C3}" type="slidenum">
              <a:rPr lang="en-US" smtClean="0"/>
              <a:t>‹#›</a:t>
            </a:fld>
            <a:endParaRPr lang="en-US"/>
          </a:p>
        </p:txBody>
      </p:sp>
    </p:spTree>
    <p:extLst>
      <p:ext uri="{BB962C8B-B14F-4D97-AF65-F5344CB8AC3E}">
        <p14:creationId xmlns:p14="http://schemas.microsoft.com/office/powerpoint/2010/main" val="4057316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C8A88-9A65-4791-ACC7-C177C0457A98}" type="datetimeFigureOut">
              <a:rPr lang="en-US" smtClean="0"/>
              <a:t>2/12/2020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72394-20AE-4583-8A01-A144B1C77253}" type="slidenum">
              <a:rPr lang="en-US" smtClean="0"/>
              <a:t>‹#›</a:t>
            </a:fld>
            <a:endParaRPr lang="en-US" dirty="0"/>
          </a:p>
        </p:txBody>
      </p:sp>
    </p:spTree>
    <p:extLst>
      <p:ext uri="{BB962C8B-B14F-4D97-AF65-F5344CB8AC3E}">
        <p14:creationId xmlns:p14="http://schemas.microsoft.com/office/powerpoint/2010/main" val="450930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CS-RGB-no stroke.pd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3525" y="6170185"/>
            <a:ext cx="809177" cy="521707"/>
          </a:xfrm>
          <a:prstGeom prst="rect">
            <a:avLst/>
          </a:prstGeom>
        </p:spPr>
      </p:pic>
    </p:spTree>
    <p:extLst>
      <p:ext uri="{BB962C8B-B14F-4D97-AF65-F5344CB8AC3E}">
        <p14:creationId xmlns:p14="http://schemas.microsoft.com/office/powerpoint/2010/main" val="1414588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defTabSz="914377" rtl="0" eaLnBrk="1" latinLnBrk="0" hangingPunct="1">
        <a:lnSpc>
          <a:spcPct val="90000"/>
        </a:lnSpc>
        <a:spcBef>
          <a:spcPct val="0"/>
        </a:spcBef>
        <a:buNone/>
        <a:defRPr sz="2133" kern="1200" spc="373">
          <a:solidFill>
            <a:schemeClr val="tx1">
              <a:lumMod val="90000"/>
              <a:lumOff val="10000"/>
            </a:schemeClr>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867" b="1" kern="1200">
          <a:solidFill>
            <a:schemeClr val="tx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0">
          <p15:clr>
            <a:srgbClr val="F26B43"/>
          </p15:clr>
        </p15:guide>
        <p15:guide id="2" pos="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www.cancer.org/"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hyperlink" Target="https://www.cancer.org/treatment/support-programs-and-services/resource-search.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jpeg"/><Relationship Id="rId10" Type="http://schemas.openxmlformats.org/officeDocument/2006/relationships/image" Target="../media/image5.jpeg"/><Relationship Id="rId4" Type="http://schemas.openxmlformats.org/officeDocument/2006/relationships/image" Target="../media/image14.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oad to recovery">
            <a:extLst>
              <a:ext uri="{FF2B5EF4-FFF2-40B4-BE49-F238E27FC236}">
                <a16:creationId xmlns:a16="http://schemas.microsoft.com/office/drawing/2014/main" id="{11DB2261-05E4-4400-AABD-25B4B3265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420368"/>
            <a:ext cx="5524500" cy="3448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019627-F4BA-4D60-B67C-8509E0A7428F}"/>
              </a:ext>
            </a:extLst>
          </p:cNvPr>
          <p:cNvSpPr txBox="1"/>
          <p:nvPr/>
        </p:nvSpPr>
        <p:spPr>
          <a:xfrm>
            <a:off x="5975889" y="2136425"/>
            <a:ext cx="5367528" cy="2015936"/>
          </a:xfrm>
          <a:prstGeom prst="rect">
            <a:avLst/>
          </a:prstGeom>
          <a:noFill/>
        </p:spPr>
        <p:txBody>
          <a:bodyPr wrap="square" rtlCol="0">
            <a:spAutoFit/>
          </a:bodyPr>
          <a:lstStyle/>
          <a:p>
            <a:pPr algn="ctr"/>
            <a:r>
              <a:rPr lang="en-US" sz="2500" b="1" dirty="0">
                <a:latin typeface="Franklin Gothic Book" panose="020B0503020102020204" pitchFamily="34" charset="0"/>
              </a:rPr>
              <a:t>Kelly Angell</a:t>
            </a:r>
          </a:p>
          <a:p>
            <a:pPr algn="ctr"/>
            <a:r>
              <a:rPr lang="en-US" sz="2500" b="1" dirty="0">
                <a:latin typeface="Franklin Gothic Book" panose="020B0503020102020204" pitchFamily="34" charset="0"/>
              </a:rPr>
              <a:t>Mission Program Manager</a:t>
            </a:r>
          </a:p>
          <a:p>
            <a:pPr algn="ctr"/>
            <a:r>
              <a:rPr lang="en-US" sz="2500" b="1" dirty="0">
                <a:latin typeface="Franklin Gothic Book" panose="020B0503020102020204" pitchFamily="34" charset="0"/>
              </a:rPr>
              <a:t>American Cancer Society</a:t>
            </a:r>
          </a:p>
          <a:p>
            <a:pPr algn="ctr"/>
            <a:r>
              <a:rPr lang="en-US" sz="2500" b="1" dirty="0">
                <a:latin typeface="Franklin Gothic Book" panose="020B0503020102020204" pitchFamily="34" charset="0"/>
              </a:rPr>
              <a:t>563-212-7251</a:t>
            </a:r>
            <a:br>
              <a:rPr lang="en-US" sz="2500" b="1" dirty="0">
                <a:latin typeface="Franklin Gothic Book" panose="020B0503020102020204" pitchFamily="34" charset="0"/>
              </a:rPr>
            </a:br>
            <a:r>
              <a:rPr lang="en-US" sz="2500" b="1" dirty="0">
                <a:latin typeface="Franklin Gothic Book" panose="020B0503020102020204" pitchFamily="34" charset="0"/>
              </a:rPr>
              <a:t>	Kelly.angell@cancer.org	</a:t>
            </a:r>
          </a:p>
        </p:txBody>
      </p:sp>
    </p:spTree>
    <p:extLst>
      <p:ext uri="{BB962C8B-B14F-4D97-AF65-F5344CB8AC3E}">
        <p14:creationId xmlns:p14="http://schemas.microsoft.com/office/powerpoint/2010/main" val="186256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E89AE-E68D-4282-B560-FEFE1C905E01}"/>
              </a:ext>
            </a:extLst>
          </p:cNvPr>
          <p:cNvSpPr>
            <a:spLocks noGrp="1"/>
          </p:cNvSpPr>
          <p:nvPr>
            <p:ph type="title"/>
          </p:nvPr>
        </p:nvSpPr>
        <p:spPr>
          <a:xfrm>
            <a:off x="585216" y="0"/>
            <a:ext cx="10515600" cy="1325563"/>
          </a:xfrm>
        </p:spPr>
        <p:txBody>
          <a:bodyPr/>
          <a:lstStyle/>
          <a:p>
            <a:r>
              <a:rPr lang="en-US" dirty="0">
                <a:latin typeface="Franklin Gothic Heavy" panose="020B0903020102020204" pitchFamily="34" charset="0"/>
              </a:rPr>
              <a:t>What does success look like? </a:t>
            </a:r>
          </a:p>
        </p:txBody>
      </p:sp>
      <p:sp>
        <p:nvSpPr>
          <p:cNvPr id="3" name="Arrow: Up 2">
            <a:extLst>
              <a:ext uri="{FF2B5EF4-FFF2-40B4-BE49-F238E27FC236}">
                <a16:creationId xmlns:a16="http://schemas.microsoft.com/office/drawing/2014/main" id="{ECC3A3AC-20F4-45F8-8C29-4FA94A4A7EE7}"/>
              </a:ext>
            </a:extLst>
          </p:cNvPr>
          <p:cNvSpPr/>
          <p:nvPr/>
        </p:nvSpPr>
        <p:spPr>
          <a:xfrm>
            <a:off x="585216" y="1157282"/>
            <a:ext cx="923544" cy="4265676"/>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E1D9C2D-7647-49EA-82A1-519124053E04}"/>
              </a:ext>
            </a:extLst>
          </p:cNvPr>
          <p:cNvSpPr txBox="1"/>
          <p:nvPr/>
        </p:nvSpPr>
        <p:spPr>
          <a:xfrm>
            <a:off x="1667255" y="1797840"/>
            <a:ext cx="4175760" cy="4324261"/>
          </a:xfrm>
          <a:prstGeom prst="rect">
            <a:avLst/>
          </a:prstGeom>
          <a:noFill/>
        </p:spPr>
        <p:txBody>
          <a:bodyPr wrap="square" rtlCol="0">
            <a:spAutoFit/>
          </a:bodyPr>
          <a:lstStyle/>
          <a:p>
            <a:r>
              <a:rPr lang="en-US" sz="2500" b="1" u="sng" dirty="0">
                <a:latin typeface="Franklin Gothic Book" panose="020B0503020102020204" pitchFamily="34" charset="0"/>
              </a:rPr>
              <a:t>Increase of: </a:t>
            </a:r>
          </a:p>
          <a:p>
            <a:pPr marL="285750" indent="-285750">
              <a:buFont typeface="Arial" panose="020B0604020202020204" pitchFamily="34" charset="0"/>
              <a:buChar char="•"/>
            </a:pPr>
            <a:r>
              <a:rPr lang="en-US" sz="2500" b="1" dirty="0">
                <a:latin typeface="Franklin Gothic Book" panose="020B0503020102020204" pitchFamily="34" charset="0"/>
              </a:rPr>
              <a:t>Patients successfully served with transportation</a:t>
            </a:r>
          </a:p>
          <a:p>
            <a:pPr marL="285750" indent="-285750">
              <a:buFont typeface="Arial" panose="020B0604020202020204" pitchFamily="34" charset="0"/>
              <a:buChar char="•"/>
            </a:pPr>
            <a:r>
              <a:rPr lang="en-US" sz="2500" b="1" dirty="0">
                <a:latin typeface="Franklin Gothic Book" panose="020B0503020102020204" pitchFamily="34" charset="0"/>
              </a:rPr>
              <a:t>Resource sharing</a:t>
            </a:r>
          </a:p>
          <a:p>
            <a:pPr marL="285750" indent="-285750">
              <a:buFont typeface="Arial" panose="020B0604020202020204" pitchFamily="34" charset="0"/>
              <a:buChar char="•"/>
            </a:pPr>
            <a:r>
              <a:rPr lang="en-US" sz="2500" b="1" dirty="0">
                <a:latin typeface="Franklin Gothic Book" panose="020B0503020102020204" pitchFamily="34" charset="0"/>
              </a:rPr>
              <a:t>Introductions between providers</a:t>
            </a:r>
          </a:p>
          <a:p>
            <a:pPr marL="285750" indent="-285750">
              <a:buFont typeface="Arial" panose="020B0604020202020204" pitchFamily="34" charset="0"/>
              <a:buChar char="•"/>
            </a:pPr>
            <a:r>
              <a:rPr lang="en-US" sz="2500" b="1" dirty="0">
                <a:latin typeface="Franklin Gothic Book" panose="020B0503020102020204" pitchFamily="34" charset="0"/>
              </a:rPr>
              <a:t>Knowledge and confidence in available resources</a:t>
            </a:r>
          </a:p>
          <a:p>
            <a:pPr marL="285750" indent="-285750">
              <a:buFont typeface="Arial" panose="020B0604020202020204" pitchFamily="34" charset="0"/>
              <a:buChar char="•"/>
            </a:pPr>
            <a:r>
              <a:rPr lang="en-US" sz="2500" b="1" dirty="0">
                <a:latin typeface="Franklin Gothic Book" panose="020B0503020102020204" pitchFamily="34" charset="0"/>
              </a:rPr>
              <a:t>Investments in patient transportation</a:t>
            </a:r>
          </a:p>
          <a:p>
            <a:endParaRPr lang="en-US" sz="2500" b="1" dirty="0">
              <a:latin typeface="Franklin Gothic Book" panose="020B0503020102020204" pitchFamily="34" charset="0"/>
            </a:endParaRPr>
          </a:p>
        </p:txBody>
      </p:sp>
      <p:sp>
        <p:nvSpPr>
          <p:cNvPr id="6" name="TextBox 5">
            <a:extLst>
              <a:ext uri="{FF2B5EF4-FFF2-40B4-BE49-F238E27FC236}">
                <a16:creationId xmlns:a16="http://schemas.microsoft.com/office/drawing/2014/main" id="{DD16B471-98E4-430B-94A5-ED54A6BB006A}"/>
              </a:ext>
            </a:extLst>
          </p:cNvPr>
          <p:cNvSpPr txBox="1"/>
          <p:nvPr/>
        </p:nvSpPr>
        <p:spPr>
          <a:xfrm>
            <a:off x="7341001" y="1797840"/>
            <a:ext cx="4175760" cy="2785378"/>
          </a:xfrm>
          <a:prstGeom prst="rect">
            <a:avLst/>
          </a:prstGeom>
          <a:noFill/>
        </p:spPr>
        <p:txBody>
          <a:bodyPr wrap="square" rtlCol="0">
            <a:spAutoFit/>
          </a:bodyPr>
          <a:lstStyle/>
          <a:p>
            <a:r>
              <a:rPr lang="en-US" sz="2500" b="1" u="sng" dirty="0">
                <a:latin typeface="Franklin Gothic Book" panose="020B0503020102020204" pitchFamily="34" charset="0"/>
              </a:rPr>
              <a:t>Decrease of: </a:t>
            </a:r>
          </a:p>
          <a:p>
            <a:pPr marL="285750" indent="-285750">
              <a:buFont typeface="Arial" panose="020B0604020202020204" pitchFamily="34" charset="0"/>
              <a:buChar char="•"/>
            </a:pPr>
            <a:r>
              <a:rPr lang="en-US" sz="2500" b="1" dirty="0">
                <a:latin typeface="Franklin Gothic Book" panose="020B0503020102020204" pitchFamily="34" charset="0"/>
              </a:rPr>
              <a:t>Patients missing appts or delaying treatment</a:t>
            </a:r>
          </a:p>
          <a:p>
            <a:pPr marL="285750" indent="-285750">
              <a:buFont typeface="Arial" panose="020B0604020202020204" pitchFamily="34" charset="0"/>
              <a:buChar char="•"/>
            </a:pPr>
            <a:r>
              <a:rPr lang="en-US" sz="2500" b="1" dirty="0">
                <a:latin typeface="Franklin Gothic Book" panose="020B0503020102020204" pitchFamily="34" charset="0"/>
              </a:rPr>
              <a:t>Unmet ride requests</a:t>
            </a:r>
          </a:p>
          <a:p>
            <a:pPr marL="285750" indent="-285750">
              <a:buFont typeface="Arial" panose="020B0604020202020204" pitchFamily="34" charset="0"/>
              <a:buChar char="•"/>
            </a:pPr>
            <a:r>
              <a:rPr lang="en-US" sz="2500" b="1" dirty="0">
                <a:latin typeface="Franklin Gothic Book" panose="020B0503020102020204" pitchFamily="34" charset="0"/>
              </a:rPr>
              <a:t>Time spent on transportation arrangement</a:t>
            </a:r>
          </a:p>
        </p:txBody>
      </p:sp>
      <p:sp>
        <p:nvSpPr>
          <p:cNvPr id="5" name="Arrow: Up 4">
            <a:extLst>
              <a:ext uri="{FF2B5EF4-FFF2-40B4-BE49-F238E27FC236}">
                <a16:creationId xmlns:a16="http://schemas.microsoft.com/office/drawing/2014/main" id="{90F9EF44-1586-4140-AE1B-D98470ACF3CB}"/>
              </a:ext>
            </a:extLst>
          </p:cNvPr>
          <p:cNvSpPr/>
          <p:nvPr/>
        </p:nvSpPr>
        <p:spPr>
          <a:xfrm rot="10800000">
            <a:off x="6056376" y="1157282"/>
            <a:ext cx="923544" cy="4265676"/>
          </a:xfrm>
          <a:prstGeom prst="upArrow">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B329F-B74A-45CF-9D3C-8A078395D1F2}"/>
              </a:ext>
            </a:extLst>
          </p:cNvPr>
          <p:cNvSpPr/>
          <p:nvPr/>
        </p:nvSpPr>
        <p:spPr>
          <a:xfrm>
            <a:off x="7341001" y="5534707"/>
            <a:ext cx="4645152" cy="1116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Ultimately – </a:t>
            </a:r>
          </a:p>
          <a:p>
            <a:pPr algn="ctr"/>
            <a:r>
              <a:rPr lang="en-US" sz="3000" dirty="0"/>
              <a:t>Improving health outcomes</a:t>
            </a:r>
          </a:p>
        </p:txBody>
      </p:sp>
    </p:spTree>
    <p:extLst>
      <p:ext uri="{BB962C8B-B14F-4D97-AF65-F5344CB8AC3E}">
        <p14:creationId xmlns:p14="http://schemas.microsoft.com/office/powerpoint/2010/main" val="101043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87394E-5F72-4E99-9AC9-1518FEDD4839}"/>
              </a:ext>
            </a:extLst>
          </p:cNvPr>
          <p:cNvSpPr txBox="1"/>
          <p:nvPr/>
        </p:nvSpPr>
        <p:spPr>
          <a:xfrm>
            <a:off x="1013682" y="1447595"/>
            <a:ext cx="9843796" cy="3170099"/>
          </a:xfrm>
          <a:prstGeom prst="rect">
            <a:avLst/>
          </a:prstGeom>
          <a:noFill/>
        </p:spPr>
        <p:txBody>
          <a:bodyPr wrap="square" rtlCol="0">
            <a:spAutoFit/>
          </a:bodyPr>
          <a:lstStyle/>
          <a:p>
            <a:pPr algn="ctr"/>
            <a:r>
              <a:rPr lang="en-US" sz="5000" dirty="0">
                <a:latin typeface="Franklin Gothic Book" panose="020B0503020102020204" pitchFamily="34" charset="0"/>
              </a:rPr>
              <a:t>You can offer the best cancer treatment options in the world, </a:t>
            </a:r>
            <a:br>
              <a:rPr lang="en-US" sz="5000" dirty="0">
                <a:latin typeface="Franklin Gothic Book" panose="020B0503020102020204" pitchFamily="34" charset="0"/>
              </a:rPr>
            </a:br>
            <a:r>
              <a:rPr lang="en-US" sz="5000" dirty="0">
                <a:latin typeface="Franklin Gothic Book" panose="020B0503020102020204" pitchFamily="34" charset="0"/>
              </a:rPr>
              <a:t>but what does it matter if </a:t>
            </a:r>
            <a:br>
              <a:rPr lang="en-US" sz="5000" dirty="0">
                <a:latin typeface="Franklin Gothic Book" panose="020B0503020102020204" pitchFamily="34" charset="0"/>
              </a:rPr>
            </a:br>
            <a:r>
              <a:rPr lang="en-US" sz="5000" dirty="0">
                <a:latin typeface="Franklin Gothic Book" panose="020B0503020102020204" pitchFamily="34" charset="0"/>
              </a:rPr>
              <a:t>someone can’t get there?</a:t>
            </a:r>
          </a:p>
        </p:txBody>
      </p:sp>
    </p:spTree>
    <p:extLst>
      <p:ext uri="{BB962C8B-B14F-4D97-AF65-F5344CB8AC3E}">
        <p14:creationId xmlns:p14="http://schemas.microsoft.com/office/powerpoint/2010/main" val="319445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EB9E90-0F83-4E02-BBAD-492BFD3F6C6E}"/>
              </a:ext>
            </a:extLst>
          </p:cNvPr>
          <p:cNvSpPr>
            <a:spLocks noGrp="1"/>
          </p:cNvSpPr>
          <p:nvPr>
            <p:ph type="body" sz="quarter" idx="10"/>
          </p:nvPr>
        </p:nvSpPr>
        <p:spPr>
          <a:xfrm>
            <a:off x="8198252" y="329943"/>
            <a:ext cx="3835411" cy="1031760"/>
          </a:xfrm>
        </p:spPr>
        <p:txBody>
          <a:bodyPr/>
          <a:lstStyle/>
          <a:p>
            <a:pPr algn="ctr"/>
            <a:r>
              <a:rPr lang="en-US" sz="2667"/>
              <a:t>Road To Recovery</a:t>
            </a:r>
            <a:br>
              <a:rPr lang="en-US" sz="2667"/>
            </a:br>
            <a:r>
              <a:rPr lang="en-US" sz="2667"/>
              <a:t>Patient Eligibility &amp; Guidelines</a:t>
            </a:r>
          </a:p>
        </p:txBody>
      </p:sp>
      <p:sp>
        <p:nvSpPr>
          <p:cNvPr id="7" name="TextBox 6">
            <a:extLst>
              <a:ext uri="{FF2B5EF4-FFF2-40B4-BE49-F238E27FC236}">
                <a16:creationId xmlns:a16="http://schemas.microsoft.com/office/drawing/2014/main" id="{1D110283-31AB-4FEE-AA9B-456754CDAB01}"/>
              </a:ext>
            </a:extLst>
          </p:cNvPr>
          <p:cNvSpPr txBox="1"/>
          <p:nvPr/>
        </p:nvSpPr>
        <p:spPr>
          <a:xfrm>
            <a:off x="158338" y="312343"/>
            <a:ext cx="7441869" cy="502766"/>
          </a:xfrm>
          <a:prstGeom prst="rect">
            <a:avLst/>
          </a:prstGeom>
          <a:noFill/>
        </p:spPr>
        <p:txBody>
          <a:bodyPr wrap="square" rtlCol="0">
            <a:spAutoFit/>
          </a:bodyPr>
          <a:lstStyle/>
          <a:p>
            <a:pPr algn="ctr" defTabSz="914377"/>
            <a:r>
              <a:rPr lang="en-US" sz="2667" b="1">
                <a:solidFill>
                  <a:srgbClr val="373A36"/>
                </a:solidFill>
                <a:latin typeface="Arial"/>
              </a:rPr>
              <a:t>Road To Recovery Program</a:t>
            </a:r>
          </a:p>
        </p:txBody>
      </p:sp>
      <p:sp>
        <p:nvSpPr>
          <p:cNvPr id="2" name="TextBox 1">
            <a:extLst>
              <a:ext uri="{FF2B5EF4-FFF2-40B4-BE49-F238E27FC236}">
                <a16:creationId xmlns:a16="http://schemas.microsoft.com/office/drawing/2014/main" id="{907CC28A-CC2E-4A9C-A640-6EA8A8742764}"/>
              </a:ext>
            </a:extLst>
          </p:cNvPr>
          <p:cNvSpPr txBox="1"/>
          <p:nvPr/>
        </p:nvSpPr>
        <p:spPr>
          <a:xfrm>
            <a:off x="62823" y="740129"/>
            <a:ext cx="7727552" cy="6126101"/>
          </a:xfrm>
          <a:prstGeom prst="rect">
            <a:avLst/>
          </a:prstGeom>
          <a:noFill/>
        </p:spPr>
        <p:txBody>
          <a:bodyPr wrap="square" rtlCol="0" anchor="t">
            <a:spAutoFit/>
          </a:bodyPr>
          <a:lstStyle/>
          <a:p>
            <a:pPr algn="ctr" defTabSz="914377"/>
            <a:r>
              <a:rPr lang="en-US" sz="1867" dirty="0">
                <a:solidFill>
                  <a:srgbClr val="373A36"/>
                </a:solidFill>
                <a:latin typeface="Arial"/>
              </a:rPr>
              <a:t>(How the American Cancer Society Answers the Transportation Need)</a:t>
            </a:r>
          </a:p>
          <a:p>
            <a:pPr defTabSz="914377"/>
            <a:endParaRPr lang="en-US" sz="1867" dirty="0">
              <a:solidFill>
                <a:srgbClr val="373A36"/>
              </a:solidFill>
              <a:latin typeface="Arial"/>
            </a:endParaRPr>
          </a:p>
          <a:p>
            <a:pPr defTabSz="914377"/>
            <a:r>
              <a:rPr lang="en-US" sz="1867" b="1" dirty="0">
                <a:solidFill>
                  <a:srgbClr val="373A36"/>
                </a:solidFill>
                <a:latin typeface="Arial"/>
              </a:rPr>
              <a:t>Road To Recovery - Volunteer </a:t>
            </a:r>
            <a:endParaRPr lang="en-US" sz="1867" dirty="0">
              <a:solidFill>
                <a:srgbClr val="373A36"/>
              </a:solidFill>
              <a:latin typeface="Arial"/>
            </a:endParaRPr>
          </a:p>
          <a:p>
            <a:pPr defTabSz="914377"/>
            <a:r>
              <a:rPr lang="en-US" sz="1867" dirty="0">
                <a:solidFill>
                  <a:srgbClr val="373A36"/>
                </a:solidFill>
                <a:latin typeface="Arial"/>
              </a:rPr>
              <a:t>The Road to Recovery program provide rides to and from cancer-related medical appointments for patients who otherwise might not be able to get there. </a:t>
            </a:r>
            <a:endParaRPr lang="en-US" sz="1867" dirty="0">
              <a:solidFill>
                <a:srgbClr val="373A36"/>
              </a:solidFill>
              <a:latin typeface="Arial"/>
              <a:cs typeface="Arial"/>
            </a:endParaRPr>
          </a:p>
          <a:p>
            <a:pPr defTabSz="914377"/>
            <a:r>
              <a:rPr lang="en-US" sz="1867" dirty="0">
                <a:solidFill>
                  <a:srgbClr val="373A36"/>
                </a:solidFill>
                <a:latin typeface="Arial"/>
              </a:rPr>
              <a:t>  </a:t>
            </a:r>
          </a:p>
          <a:p>
            <a:pPr defTabSz="914377"/>
            <a:r>
              <a:rPr lang="en-US" sz="1867" b="1" dirty="0">
                <a:solidFill>
                  <a:srgbClr val="373A36"/>
                </a:solidFill>
                <a:latin typeface="Arial"/>
              </a:rPr>
              <a:t>Road To Recovery – Partners</a:t>
            </a:r>
            <a:endParaRPr lang="en-US" sz="1867" dirty="0">
              <a:solidFill>
                <a:srgbClr val="373A36"/>
              </a:solidFill>
              <a:latin typeface="Arial"/>
            </a:endParaRPr>
          </a:p>
          <a:p>
            <a:pPr defTabSz="914377"/>
            <a:r>
              <a:rPr lang="en-US" sz="1867" dirty="0">
                <a:solidFill>
                  <a:srgbClr val="373A36"/>
                </a:solidFill>
                <a:latin typeface="Arial"/>
              </a:rPr>
              <a:t>The American Cancer Society contracts and coordinates with public transportation vendors and privately-owned transportation companies to provide transportation services to cancer patients.</a:t>
            </a:r>
          </a:p>
          <a:p>
            <a:pPr defTabSz="914377"/>
            <a:endParaRPr lang="en-US" sz="1867" dirty="0">
              <a:solidFill>
                <a:srgbClr val="373A36"/>
              </a:solidFill>
              <a:latin typeface="Arial"/>
              <a:cs typeface="Arial"/>
            </a:endParaRPr>
          </a:p>
          <a:p>
            <a:pPr defTabSz="914377"/>
            <a:r>
              <a:rPr lang="en-US" sz="1867" b="1" dirty="0">
                <a:solidFill>
                  <a:srgbClr val="373A36"/>
                </a:solidFill>
                <a:latin typeface="Arial"/>
                <a:cs typeface="Arial"/>
              </a:rPr>
              <a:t>Hotel Partner Program/Hope Lodge</a:t>
            </a:r>
          </a:p>
          <a:p>
            <a:pPr defTabSz="914377"/>
            <a:r>
              <a:rPr lang="en-US" sz="1867" dirty="0">
                <a:solidFill>
                  <a:srgbClr val="373A36"/>
                </a:solidFill>
                <a:latin typeface="Arial"/>
                <a:cs typeface="Arial"/>
              </a:rPr>
              <a:t>ACS considers lodging as a transportation solution, which is why ACS is partnered with over 1,000 Hotels nationwide to help provide greatly reduced of complimentary lodging to patients to get to treatment. Hope Lodge also provides a home away from home for patients traveling more than 40 miles one way. There are 4 HP facilities in the Midwest area.</a:t>
            </a:r>
          </a:p>
          <a:p>
            <a:pPr defTabSz="914377"/>
            <a:br>
              <a:rPr lang="en-US" sz="1867" dirty="0">
                <a:solidFill>
                  <a:srgbClr val="373A36"/>
                </a:solidFill>
                <a:latin typeface="Arial"/>
              </a:rPr>
            </a:br>
            <a:endParaRPr lang="en-US" sz="1867" dirty="0">
              <a:solidFill>
                <a:srgbClr val="373A36"/>
              </a:solidFill>
              <a:latin typeface="Arial"/>
            </a:endParaRPr>
          </a:p>
        </p:txBody>
      </p:sp>
      <p:sp>
        <p:nvSpPr>
          <p:cNvPr id="3" name="TextBox 2">
            <a:extLst>
              <a:ext uri="{FF2B5EF4-FFF2-40B4-BE49-F238E27FC236}">
                <a16:creationId xmlns:a16="http://schemas.microsoft.com/office/drawing/2014/main" id="{EC43326A-6CDD-433E-B4FB-9142736D501B}"/>
              </a:ext>
            </a:extLst>
          </p:cNvPr>
          <p:cNvSpPr txBox="1"/>
          <p:nvPr/>
        </p:nvSpPr>
        <p:spPr>
          <a:xfrm>
            <a:off x="8089397" y="1530486"/>
            <a:ext cx="3944267" cy="4525085"/>
          </a:xfrm>
          <a:prstGeom prst="rect">
            <a:avLst/>
          </a:prstGeom>
          <a:noFill/>
        </p:spPr>
        <p:txBody>
          <a:bodyPr wrap="square" rtlCol="0" anchor="t">
            <a:spAutoFit/>
          </a:bodyPr>
          <a:lstStyle/>
          <a:p>
            <a:pPr defTabSz="914377"/>
            <a:r>
              <a:rPr lang="en-US" sz="1867" b="1" dirty="0">
                <a:solidFill>
                  <a:prstClr val="white"/>
                </a:solidFill>
                <a:latin typeface="Arial"/>
              </a:rPr>
              <a:t>Demonstrate need</a:t>
            </a:r>
            <a:endParaRPr lang="en-US" sz="1867" b="1" dirty="0">
              <a:solidFill>
                <a:prstClr val="white"/>
              </a:solidFill>
              <a:latin typeface="Arial"/>
              <a:cs typeface="Arial"/>
            </a:endParaRPr>
          </a:p>
          <a:p>
            <a:pPr defTabSz="914377"/>
            <a:r>
              <a:rPr lang="en-US" sz="1867" b="1" dirty="0">
                <a:solidFill>
                  <a:prstClr val="white"/>
                </a:solidFill>
                <a:latin typeface="Arial"/>
              </a:rPr>
              <a:t>Be in active treatment</a:t>
            </a:r>
            <a:endParaRPr lang="en-US" sz="1867" b="1" dirty="0">
              <a:solidFill>
                <a:prstClr val="white"/>
              </a:solidFill>
              <a:latin typeface="Arial"/>
              <a:cs typeface="Arial"/>
            </a:endParaRPr>
          </a:p>
          <a:p>
            <a:pPr defTabSz="914377"/>
            <a:r>
              <a:rPr lang="en-US" sz="1867" b="1" dirty="0">
                <a:solidFill>
                  <a:prstClr val="white"/>
                </a:solidFill>
                <a:latin typeface="Arial"/>
                <a:cs typeface="Arial"/>
              </a:rPr>
              <a:t>Rides to treatment-related appts</a:t>
            </a:r>
            <a:endParaRPr lang="en-US" sz="1867" b="1" dirty="0">
              <a:solidFill>
                <a:prstClr val="white"/>
              </a:solidFill>
              <a:latin typeface="Arial"/>
            </a:endParaRPr>
          </a:p>
          <a:p>
            <a:pPr defTabSz="914377"/>
            <a:r>
              <a:rPr lang="en-US" sz="1867" b="1" dirty="0">
                <a:solidFill>
                  <a:prstClr val="white"/>
                </a:solidFill>
                <a:latin typeface="Arial"/>
              </a:rPr>
              <a:t>Be ambulatory</a:t>
            </a:r>
            <a:endParaRPr lang="en-US" sz="1867" b="1" dirty="0">
              <a:solidFill>
                <a:prstClr val="white"/>
              </a:solidFill>
              <a:latin typeface="Arial"/>
              <a:cs typeface="Arial"/>
            </a:endParaRPr>
          </a:p>
          <a:p>
            <a:pPr defTabSz="914377"/>
            <a:r>
              <a:rPr lang="en-US" sz="1867" b="1" dirty="0">
                <a:solidFill>
                  <a:prstClr val="white"/>
                </a:solidFill>
                <a:latin typeface="Arial"/>
              </a:rPr>
              <a:t>Be free of anesthesia</a:t>
            </a:r>
            <a:endParaRPr lang="en-US" sz="1867" b="1" dirty="0">
              <a:solidFill>
                <a:prstClr val="white"/>
              </a:solidFill>
              <a:latin typeface="Arial"/>
              <a:cs typeface="Arial"/>
            </a:endParaRPr>
          </a:p>
          <a:p>
            <a:pPr defTabSz="914377"/>
            <a:r>
              <a:rPr lang="en-US" sz="1867" b="1" dirty="0">
                <a:solidFill>
                  <a:prstClr val="white"/>
                </a:solidFill>
                <a:latin typeface="Arial"/>
              </a:rPr>
              <a:t>Be free of infectious disease</a:t>
            </a:r>
          </a:p>
          <a:p>
            <a:pPr defTabSz="914377"/>
            <a:r>
              <a:rPr lang="en-US" sz="1867" b="1" dirty="0">
                <a:solidFill>
                  <a:prstClr val="white"/>
                </a:solidFill>
                <a:latin typeface="Arial"/>
                <a:cs typeface="Arial"/>
              </a:rPr>
              <a:t>Available to all ages*</a:t>
            </a:r>
          </a:p>
          <a:p>
            <a:pPr defTabSz="914377"/>
            <a:r>
              <a:rPr lang="en-US" sz="1333" b="1" i="1" dirty="0">
                <a:solidFill>
                  <a:prstClr val="white"/>
                </a:solidFill>
                <a:latin typeface="Arial"/>
                <a:cs typeface="Arial"/>
              </a:rPr>
              <a:t>   *18 and under must be accompanied by an adult with proper car seat</a:t>
            </a:r>
          </a:p>
          <a:p>
            <a:pPr defTabSz="914377"/>
            <a:endParaRPr lang="en-US" sz="1867" b="1" dirty="0">
              <a:solidFill>
                <a:prstClr val="white"/>
              </a:solidFill>
              <a:latin typeface="Arial"/>
              <a:cs typeface="Arial"/>
            </a:endParaRPr>
          </a:p>
          <a:p>
            <a:pPr defTabSz="914377"/>
            <a:r>
              <a:rPr lang="en-US" sz="1867" b="1" dirty="0">
                <a:solidFill>
                  <a:prstClr val="white"/>
                </a:solidFill>
                <a:latin typeface="Franklin Gothic Book"/>
              </a:rPr>
              <a:t>_____________________________</a:t>
            </a:r>
          </a:p>
          <a:p>
            <a:pPr defTabSz="914377"/>
            <a:endParaRPr lang="en-US" sz="1867" b="1" dirty="0">
              <a:solidFill>
                <a:prstClr val="white"/>
              </a:solidFill>
              <a:latin typeface="Franklin Gothic Book" panose="020B0503020102020204" pitchFamily="34" charset="0"/>
            </a:endParaRPr>
          </a:p>
          <a:p>
            <a:pPr defTabSz="914377"/>
            <a:r>
              <a:rPr lang="en-US" sz="1867" dirty="0">
                <a:solidFill>
                  <a:prstClr val="white"/>
                </a:solidFill>
                <a:latin typeface="Franklin Gothic Book"/>
              </a:rPr>
              <a:t>Curb to curb</a:t>
            </a:r>
          </a:p>
          <a:p>
            <a:pPr defTabSz="914377"/>
            <a:r>
              <a:rPr lang="en-US" sz="1867" b="1" dirty="0">
                <a:solidFill>
                  <a:prstClr val="white"/>
                </a:solidFill>
                <a:latin typeface="Franklin Gothic Book"/>
              </a:rPr>
              <a:t>3 business days advanced notice</a:t>
            </a:r>
          </a:p>
          <a:p>
            <a:pPr defTabSz="914377"/>
            <a:r>
              <a:rPr lang="en-US" sz="1867" dirty="0">
                <a:solidFill>
                  <a:prstClr val="white"/>
                </a:solidFill>
                <a:latin typeface="Franklin Gothic Book"/>
              </a:rPr>
              <a:t>Patients/providers can call </a:t>
            </a:r>
            <a:endParaRPr lang="en-US" sz="1867" dirty="0">
              <a:solidFill>
                <a:prstClr val="white"/>
              </a:solidFill>
              <a:latin typeface="Franklin Gothic Book" panose="020B0503020102020204" pitchFamily="34" charset="0"/>
            </a:endParaRPr>
          </a:p>
          <a:p>
            <a:pPr defTabSz="914377"/>
            <a:r>
              <a:rPr lang="en-US" sz="1867" dirty="0">
                <a:solidFill>
                  <a:prstClr val="white"/>
                </a:solidFill>
                <a:latin typeface="Franklin Gothic Book"/>
              </a:rPr>
              <a:t>1-800-227-2345 or visit cancer.org</a:t>
            </a:r>
          </a:p>
        </p:txBody>
      </p:sp>
    </p:spTree>
    <p:extLst>
      <p:ext uri="{BB962C8B-B14F-4D97-AF65-F5344CB8AC3E}">
        <p14:creationId xmlns:p14="http://schemas.microsoft.com/office/powerpoint/2010/main" val="382149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A3AC-B79E-40E0-8756-581109077E72}"/>
              </a:ext>
            </a:extLst>
          </p:cNvPr>
          <p:cNvSpPr>
            <a:spLocks noGrp="1"/>
          </p:cNvSpPr>
          <p:nvPr>
            <p:ph type="title"/>
          </p:nvPr>
        </p:nvSpPr>
        <p:spPr/>
        <p:txBody>
          <a:bodyPr/>
          <a:lstStyle/>
          <a:p>
            <a:r>
              <a:rPr lang="en-US"/>
              <a:t>Cancer Resource Connection – Referrals and Help</a:t>
            </a:r>
          </a:p>
        </p:txBody>
      </p:sp>
      <p:sp>
        <p:nvSpPr>
          <p:cNvPr id="3" name="TextBox 2">
            <a:hlinkClick r:id="rId3"/>
            <a:extLst>
              <a:ext uri="{FF2B5EF4-FFF2-40B4-BE49-F238E27FC236}">
                <a16:creationId xmlns:a16="http://schemas.microsoft.com/office/drawing/2014/main" id="{4F94B517-58F7-482D-87C5-775B96FCB84B}"/>
              </a:ext>
            </a:extLst>
          </p:cNvPr>
          <p:cNvSpPr txBox="1"/>
          <p:nvPr/>
        </p:nvSpPr>
        <p:spPr>
          <a:xfrm>
            <a:off x="482601" y="1524000"/>
            <a:ext cx="11290300" cy="2308324"/>
          </a:xfrm>
          <a:prstGeom prst="rect">
            <a:avLst/>
          </a:prstGeom>
          <a:noFill/>
          <a:ln>
            <a:noFill/>
          </a:ln>
          <a:effectLst>
            <a:outerShdw blurRad="50800" dist="50800" dir="5400000" algn="ctr" rotWithShape="0">
              <a:schemeClr val="bg1"/>
            </a:outerShdw>
          </a:effectLst>
        </p:spPr>
        <p:txBody>
          <a:bodyPr wrap="square" rtlCol="0">
            <a:spAutoFit/>
          </a:bodyPr>
          <a:lstStyle/>
          <a:p>
            <a:r>
              <a:rPr lang="en-US" sz="2400"/>
              <a:t>1). Go to</a:t>
            </a:r>
            <a:r>
              <a:rPr lang="en-US" sz="2400">
                <a:noFill/>
                <a:effectLst>
                  <a:outerShdw blurRad="50800" dist="50800" dir="5400000" algn="ctr" rotWithShape="0">
                    <a:schemeClr val="bg1"/>
                  </a:outerShdw>
                </a:effectLst>
              </a:rPr>
              <a:t> </a:t>
            </a:r>
            <a:r>
              <a:rPr lang="en-US" sz="2400">
                <a:effectLst>
                  <a:outerShdw blurRad="50800" dist="50800" dir="5400000" algn="ctr" rotWithShape="0">
                    <a:schemeClr val="bg1"/>
                  </a:outerShdw>
                </a:effectLst>
              </a:rPr>
              <a:t>www.cancer.org </a:t>
            </a:r>
          </a:p>
          <a:p>
            <a:r>
              <a:rPr lang="en-US" sz="2400"/>
              <a:t>2). Click on treatment and support</a:t>
            </a:r>
          </a:p>
          <a:p>
            <a:r>
              <a:rPr lang="en-US" sz="2400"/>
              <a:t>3). Scroll down, click on Support in Your Area</a:t>
            </a:r>
          </a:p>
          <a:p>
            <a:r>
              <a:rPr lang="en-US" sz="2400"/>
              <a:t>4). https://www.cancer.org/treatment/support-programs-and-services/resource-search.html </a:t>
            </a:r>
          </a:p>
          <a:p>
            <a:endParaRPr lang="en-US" sz="2400"/>
          </a:p>
        </p:txBody>
      </p:sp>
      <p:pic>
        <p:nvPicPr>
          <p:cNvPr id="4" name="Picture 3">
            <a:hlinkClick r:id="rId4"/>
            <a:extLst>
              <a:ext uri="{FF2B5EF4-FFF2-40B4-BE49-F238E27FC236}">
                <a16:creationId xmlns:a16="http://schemas.microsoft.com/office/drawing/2014/main" id="{9B99653E-53CE-4DD3-890F-30814407B05B}"/>
              </a:ext>
            </a:extLst>
          </p:cNvPr>
          <p:cNvPicPr>
            <a:picLocks noChangeAspect="1"/>
          </p:cNvPicPr>
          <p:nvPr/>
        </p:nvPicPr>
        <p:blipFill rotWithShape="1">
          <a:blip r:embed="rId5"/>
          <a:srcRect l="15417" t="30556" r="16145" b="10741"/>
          <a:stretch/>
        </p:blipFill>
        <p:spPr>
          <a:xfrm>
            <a:off x="1574800" y="2998245"/>
            <a:ext cx="7315200" cy="3529556"/>
          </a:xfrm>
          <a:prstGeom prst="rect">
            <a:avLst/>
          </a:prstGeom>
        </p:spPr>
      </p:pic>
    </p:spTree>
    <p:extLst>
      <p:ext uri="{BB962C8B-B14F-4D97-AF65-F5344CB8AC3E}">
        <p14:creationId xmlns:p14="http://schemas.microsoft.com/office/powerpoint/2010/main" val="382751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owa cancer consortium logo">
            <a:extLst>
              <a:ext uri="{FF2B5EF4-FFF2-40B4-BE49-F238E27FC236}">
                <a16:creationId xmlns:a16="http://schemas.microsoft.com/office/drawing/2014/main" id="{AFBADD8B-4F6C-44F5-A1F5-619DE3BD0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234" y="1013410"/>
            <a:ext cx="2026882" cy="16623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CE3EE37-D763-44AD-A9E6-08993AE7CEEF}"/>
              </a:ext>
            </a:extLst>
          </p:cNvPr>
          <p:cNvSpPr/>
          <p:nvPr/>
        </p:nvSpPr>
        <p:spPr>
          <a:xfrm>
            <a:off x="2117412" y="222300"/>
            <a:ext cx="8219949" cy="493981"/>
          </a:xfrm>
          <a:prstGeom prst="rect">
            <a:avLst/>
          </a:prstGeom>
        </p:spPr>
        <p:txBody>
          <a:bodyPr wrap="square">
            <a:spAutoFit/>
          </a:bodyPr>
          <a:lstStyle/>
          <a:p>
            <a:pPr algn="ctr">
              <a:lnSpc>
                <a:spcPct val="107000"/>
              </a:lnSpc>
            </a:pPr>
            <a:r>
              <a:rPr lang="en-US" sz="2625" b="1" dirty="0">
                <a:solidFill>
                  <a:prstClr val="black"/>
                </a:solidFill>
                <a:latin typeface="Franklin Gothic Medium" panose="020B0603020102020204" pitchFamily="34" charset="0"/>
                <a:ea typeface="Calibri" panose="020F0502020204030204" pitchFamily="34" charset="0"/>
                <a:cs typeface="Times New Roman" panose="02020603050405020304" pitchFamily="18" charset="0"/>
              </a:rPr>
              <a:t>ICC Implementation Grant: Transportation Improvement</a:t>
            </a:r>
            <a:endParaRPr lang="en-US" sz="2625" dirty="0">
              <a:solidFill>
                <a:prstClr val="black"/>
              </a:solidFill>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7E14A1F6-A3CF-488D-B895-193EB8640D76}"/>
              </a:ext>
            </a:extLst>
          </p:cNvPr>
          <p:cNvSpPr/>
          <p:nvPr/>
        </p:nvSpPr>
        <p:spPr>
          <a:xfrm>
            <a:off x="680621" y="4302166"/>
            <a:ext cx="10830757" cy="2146742"/>
          </a:xfrm>
          <a:prstGeom prst="rect">
            <a:avLst/>
          </a:prstGeom>
        </p:spPr>
        <p:txBody>
          <a:bodyPr wrap="square">
            <a:spAutoFit/>
          </a:bodyPr>
          <a:lstStyle/>
          <a:p>
            <a:r>
              <a:rPr lang="en-US" sz="1650" b="1" dirty="0">
                <a:solidFill>
                  <a:prstClr val="black"/>
                </a:solidFill>
                <a:latin typeface="Franklin Gothic Book" panose="020B0503020102020204" pitchFamily="34" charset="0"/>
              </a:rPr>
              <a:t>Goal 1: </a:t>
            </a:r>
            <a:r>
              <a:rPr lang="en-US" sz="1650" dirty="0">
                <a:solidFill>
                  <a:prstClr val="black"/>
                </a:solidFill>
                <a:latin typeface="Franklin Gothic Book" panose="020B0503020102020204" pitchFamily="34" charset="0"/>
              </a:rPr>
              <a:t>Increase collaboration among organizations, coalitions, businesses and individuals to maximize cancer control resources and efforts.</a:t>
            </a:r>
            <a:br>
              <a:rPr lang="en-US" sz="1650" dirty="0">
                <a:solidFill>
                  <a:prstClr val="black"/>
                </a:solidFill>
                <a:latin typeface="Franklin Gothic Book" panose="020B0503020102020204" pitchFamily="34" charset="0"/>
              </a:rPr>
            </a:br>
            <a:endParaRPr lang="en-US" sz="450" dirty="0">
              <a:solidFill>
                <a:prstClr val="black"/>
              </a:solidFill>
              <a:latin typeface="Franklin Gothic Book" panose="020B0503020102020204" pitchFamily="34" charset="0"/>
            </a:endParaRPr>
          </a:p>
          <a:p>
            <a:r>
              <a:rPr lang="en-US" sz="1650" b="1" dirty="0">
                <a:solidFill>
                  <a:prstClr val="black"/>
                </a:solidFill>
                <a:latin typeface="Franklin Gothic Book" panose="020B0503020102020204" pitchFamily="34" charset="0"/>
              </a:rPr>
              <a:t>Goal 10: </a:t>
            </a:r>
            <a:r>
              <a:rPr lang="en-US" sz="1650" dirty="0">
                <a:solidFill>
                  <a:prstClr val="black"/>
                </a:solidFill>
                <a:latin typeface="Franklin Gothic Book" panose="020B0503020102020204" pitchFamily="34" charset="0"/>
              </a:rPr>
              <a:t>Increase access to quality cancer care and services.</a:t>
            </a:r>
            <a:br>
              <a:rPr lang="en-US" sz="1650" dirty="0">
                <a:solidFill>
                  <a:prstClr val="black"/>
                </a:solidFill>
                <a:latin typeface="Franklin Gothic Book" panose="020B0503020102020204" pitchFamily="34" charset="0"/>
              </a:rPr>
            </a:br>
            <a:endParaRPr lang="en-US" sz="450" dirty="0">
              <a:solidFill>
                <a:prstClr val="black"/>
              </a:solidFill>
              <a:latin typeface="Franklin Gothic Book" panose="020B0503020102020204" pitchFamily="34" charset="0"/>
            </a:endParaRPr>
          </a:p>
          <a:p>
            <a:r>
              <a:rPr lang="en-US" sz="1650" b="1" dirty="0">
                <a:solidFill>
                  <a:prstClr val="black"/>
                </a:solidFill>
                <a:latin typeface="Franklin Gothic Book" panose="020B0503020102020204" pitchFamily="34" charset="0"/>
              </a:rPr>
              <a:t>Goal 13: </a:t>
            </a:r>
            <a:r>
              <a:rPr lang="en-US" sz="1650" dirty="0">
                <a:solidFill>
                  <a:prstClr val="black"/>
                </a:solidFill>
                <a:latin typeface="Franklin Gothic Book" panose="020B0503020102020204" pitchFamily="34" charset="0"/>
              </a:rPr>
              <a:t>Increase access to and awareness of quality-of-life services available to cancer patients during and after cancer treatment.</a:t>
            </a:r>
            <a:br>
              <a:rPr lang="en-US" sz="1650" dirty="0">
                <a:solidFill>
                  <a:prstClr val="black"/>
                </a:solidFill>
                <a:latin typeface="Franklin Gothic Book" panose="020B0503020102020204" pitchFamily="34" charset="0"/>
              </a:rPr>
            </a:br>
            <a:endParaRPr lang="en-US" sz="450" dirty="0">
              <a:solidFill>
                <a:prstClr val="black"/>
              </a:solidFill>
              <a:latin typeface="Franklin Gothic Book" panose="020B0503020102020204" pitchFamily="34" charset="0"/>
            </a:endParaRPr>
          </a:p>
          <a:p>
            <a:r>
              <a:rPr lang="en-US" sz="1650" b="1" dirty="0">
                <a:solidFill>
                  <a:prstClr val="black"/>
                </a:solidFill>
                <a:latin typeface="Franklin Gothic Book" panose="020B0503020102020204" pitchFamily="34" charset="0"/>
              </a:rPr>
              <a:t>Goal 14: </a:t>
            </a:r>
            <a:r>
              <a:rPr lang="en-US" sz="1650" dirty="0">
                <a:solidFill>
                  <a:prstClr val="black"/>
                </a:solidFill>
                <a:latin typeface="Franklin Gothic Book" panose="020B0503020102020204" pitchFamily="34" charset="0"/>
              </a:rPr>
              <a:t>Improve the health equity of cancer control interventions and services.</a:t>
            </a:r>
          </a:p>
          <a:p>
            <a:endParaRPr lang="en-US" sz="450" dirty="0">
              <a:solidFill>
                <a:prstClr val="black"/>
              </a:solidFill>
              <a:latin typeface="Franklin Gothic Book" panose="020B0503020102020204" pitchFamily="34" charset="0"/>
            </a:endParaRPr>
          </a:p>
          <a:p>
            <a:r>
              <a:rPr lang="en-US" sz="1650" b="1" dirty="0">
                <a:solidFill>
                  <a:prstClr val="black"/>
                </a:solidFill>
                <a:latin typeface="Franklin Gothic Book" panose="020B0503020102020204" pitchFamily="34" charset="0"/>
              </a:rPr>
              <a:t>Goal 15: </a:t>
            </a:r>
            <a:r>
              <a:rPr lang="en-US" sz="1650" dirty="0">
                <a:solidFill>
                  <a:prstClr val="black"/>
                </a:solidFill>
                <a:latin typeface="Franklin Gothic Book" panose="020B0503020102020204" pitchFamily="34" charset="0"/>
              </a:rPr>
              <a:t>Increase access to cancer related data, and educate Iowans on ways to apply data to cancer control activities.</a:t>
            </a:r>
          </a:p>
        </p:txBody>
      </p:sp>
      <p:pic>
        <p:nvPicPr>
          <p:cNvPr id="3" name="Picture 2">
            <a:extLst>
              <a:ext uri="{FF2B5EF4-FFF2-40B4-BE49-F238E27FC236}">
                <a16:creationId xmlns:a16="http://schemas.microsoft.com/office/drawing/2014/main" id="{20653BF4-6D49-4929-9B5A-DB02737EE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1197" y="1336285"/>
            <a:ext cx="1762090" cy="1056566"/>
          </a:xfrm>
          <a:prstGeom prst="rect">
            <a:avLst/>
          </a:prstGeom>
        </p:spPr>
      </p:pic>
      <p:pic>
        <p:nvPicPr>
          <p:cNvPr id="1028" name="Picture 4" descr="Image result for university of iowa holden comprehensive cancer center">
            <a:extLst>
              <a:ext uri="{FF2B5EF4-FFF2-40B4-BE49-F238E27FC236}">
                <a16:creationId xmlns:a16="http://schemas.microsoft.com/office/drawing/2014/main" id="{B7B18F37-09E6-4410-B4C9-5C337449B5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8657" y="2715726"/>
            <a:ext cx="2444378" cy="13342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 descr="image002">
            <a:extLst>
              <a:ext uri="{FF2B5EF4-FFF2-40B4-BE49-F238E27FC236}">
                <a16:creationId xmlns:a16="http://schemas.microsoft.com/office/drawing/2014/main" id="{560B576E-C5CE-4D2C-B460-723D69D1ED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527" y="1089369"/>
            <a:ext cx="3172834" cy="15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Image result for john stoddard cancer center">
            <a:extLst>
              <a:ext uri="{FF2B5EF4-FFF2-40B4-BE49-F238E27FC236}">
                <a16:creationId xmlns:a16="http://schemas.microsoft.com/office/drawing/2014/main" id="{CD6C44DC-4673-4D61-BB29-4532C9CD3F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6241" y="2834265"/>
            <a:ext cx="2323485" cy="98043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Image result for Mercy Cancer Center Des Moines, IA">
            <a:extLst>
              <a:ext uri="{FF2B5EF4-FFF2-40B4-BE49-F238E27FC236}">
                <a16:creationId xmlns:a16="http://schemas.microsoft.com/office/drawing/2014/main" id="{B7458EC7-1002-42AF-8CD5-4508795523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1197" y="2639791"/>
            <a:ext cx="2026882" cy="117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62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79FEB-6D9F-4557-8013-35A5E9F71478}"/>
              </a:ext>
            </a:extLst>
          </p:cNvPr>
          <p:cNvSpPr>
            <a:spLocks noGrp="1"/>
          </p:cNvSpPr>
          <p:nvPr>
            <p:ph sz="half" idx="1"/>
          </p:nvPr>
        </p:nvSpPr>
        <p:spPr>
          <a:xfrm>
            <a:off x="694945" y="2099007"/>
            <a:ext cx="5324856" cy="4351338"/>
          </a:xfrm>
          <a:ln>
            <a:solidFill>
              <a:schemeClr val="tx1"/>
            </a:solidFill>
          </a:ln>
        </p:spPr>
        <p:txBody>
          <a:bodyPr/>
          <a:lstStyle/>
          <a:p>
            <a:pPr marL="0" indent="0">
              <a:buNone/>
            </a:pPr>
            <a:r>
              <a:rPr lang="en-US" b="1" dirty="0"/>
              <a:t>ONE: </a:t>
            </a:r>
            <a:r>
              <a:rPr lang="en-US" dirty="0"/>
              <a:t>Increase the number of cancer patients served with transportation through increased transportation options and volunteers.</a:t>
            </a:r>
          </a:p>
          <a:p>
            <a:r>
              <a:rPr lang="en-US" dirty="0"/>
              <a:t>Improve resource knowledge</a:t>
            </a:r>
          </a:p>
          <a:p>
            <a:r>
              <a:rPr lang="en-US" dirty="0"/>
              <a:t>Find regional vendors who can meet patient needs at low cost</a:t>
            </a:r>
          </a:p>
          <a:p>
            <a:pPr marL="0" indent="0">
              <a:buNone/>
            </a:pPr>
            <a:endParaRPr lang="en-US" dirty="0"/>
          </a:p>
        </p:txBody>
      </p:sp>
      <p:sp>
        <p:nvSpPr>
          <p:cNvPr id="4" name="Content Placeholder 3">
            <a:extLst>
              <a:ext uri="{FF2B5EF4-FFF2-40B4-BE49-F238E27FC236}">
                <a16:creationId xmlns:a16="http://schemas.microsoft.com/office/drawing/2014/main" id="{2F7C24D5-5EC8-4E08-867A-188E2653084C}"/>
              </a:ext>
            </a:extLst>
          </p:cNvPr>
          <p:cNvSpPr>
            <a:spLocks noGrp="1"/>
          </p:cNvSpPr>
          <p:nvPr>
            <p:ph sz="half" idx="2"/>
          </p:nvPr>
        </p:nvSpPr>
        <p:spPr>
          <a:xfrm>
            <a:off x="6315455" y="2099007"/>
            <a:ext cx="5181600" cy="4351338"/>
          </a:xfrm>
          <a:ln>
            <a:solidFill>
              <a:schemeClr val="tx1"/>
            </a:solidFill>
          </a:ln>
        </p:spPr>
        <p:txBody>
          <a:bodyPr/>
          <a:lstStyle/>
          <a:p>
            <a:pPr marL="0" indent="0">
              <a:buNone/>
            </a:pPr>
            <a:r>
              <a:rPr lang="en-US" b="1" dirty="0"/>
              <a:t>TWO: </a:t>
            </a:r>
            <a:r>
              <a:rPr lang="en-US" dirty="0"/>
              <a:t>Engage stakeholders in the design of solutions for sustainable transportation resources, through meetings, education, training, and data collection.</a:t>
            </a:r>
          </a:p>
          <a:p>
            <a:r>
              <a:rPr lang="en-US" dirty="0"/>
              <a:t>Work with cancer centers to understand transportation issues</a:t>
            </a:r>
          </a:p>
          <a:p>
            <a:r>
              <a:rPr lang="en-US" dirty="0"/>
              <a:t>Build relationships and understanding and education</a:t>
            </a:r>
          </a:p>
        </p:txBody>
      </p:sp>
      <p:sp>
        <p:nvSpPr>
          <p:cNvPr id="5" name="Rectangle 4">
            <a:extLst>
              <a:ext uri="{FF2B5EF4-FFF2-40B4-BE49-F238E27FC236}">
                <a16:creationId xmlns:a16="http://schemas.microsoft.com/office/drawing/2014/main" id="{39F9F59E-FD0B-4C10-A10B-4BCA0417F89F}"/>
              </a:ext>
            </a:extLst>
          </p:cNvPr>
          <p:cNvSpPr/>
          <p:nvPr/>
        </p:nvSpPr>
        <p:spPr>
          <a:xfrm>
            <a:off x="329183" y="489694"/>
            <a:ext cx="9391075" cy="933782"/>
          </a:xfrm>
          <a:prstGeom prst="rect">
            <a:avLst/>
          </a:prstGeom>
        </p:spPr>
        <p:txBody>
          <a:bodyPr wrap="square">
            <a:spAutoFit/>
          </a:bodyPr>
          <a:lstStyle/>
          <a:p>
            <a:pPr marR="0" lvl="0">
              <a:lnSpc>
                <a:spcPct val="107000"/>
              </a:lnSpc>
              <a:spcBef>
                <a:spcPts val="0"/>
              </a:spcBef>
              <a:spcAft>
                <a:spcPts val="0"/>
              </a:spcAft>
            </a:pPr>
            <a:r>
              <a:rPr lang="en-US" sz="5500" b="1" dirty="0">
                <a:latin typeface="Franklin Gothic Medium" panose="020B0603020102020204" pitchFamily="34" charset="0"/>
                <a:ea typeface="Calibri" panose="020F0502020204030204" pitchFamily="34" charset="0"/>
                <a:cs typeface="Times New Roman" panose="02020603050405020304" pitchFamily="18" charset="0"/>
              </a:rPr>
              <a:t>Project Objectives</a:t>
            </a:r>
            <a:endParaRPr lang="en-US" sz="5500" dirty="0">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6" name="Picture 4" descr="Stock vector of 'Transportation set of different vector web icons'">
            <a:extLst>
              <a:ext uri="{FF2B5EF4-FFF2-40B4-BE49-F238E27FC236}">
                <a16:creationId xmlns:a16="http://schemas.microsoft.com/office/drawing/2014/main" id="{9C1F1354-4698-4B04-B05C-714EF2998F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00" r="19600" b="62800"/>
          <a:stretch/>
        </p:blipFill>
        <p:spPr bwMode="auto">
          <a:xfrm>
            <a:off x="6400799" y="407655"/>
            <a:ext cx="4719793" cy="110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08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owa Mobility Management logo">
            <a:extLst>
              <a:ext uri="{FF2B5EF4-FFF2-40B4-BE49-F238E27FC236}">
                <a16:creationId xmlns:a16="http://schemas.microsoft.com/office/drawing/2014/main" id="{C87AD986-75E4-4293-9A81-B63D5A8ED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38" y="513338"/>
            <a:ext cx="3749311" cy="11588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irta public transit">
            <a:extLst>
              <a:ext uri="{FF2B5EF4-FFF2-40B4-BE49-F238E27FC236}">
                <a16:creationId xmlns:a16="http://schemas.microsoft.com/office/drawing/2014/main" id="{688ADA5E-E772-4F2C-809A-8E987E77E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49" y="1752715"/>
            <a:ext cx="3977087" cy="18060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84DE70B7-E155-41DC-9C83-6752CF36E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53" y="5237510"/>
            <a:ext cx="2307800" cy="1350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image002">
            <a:extLst>
              <a:ext uri="{FF2B5EF4-FFF2-40B4-BE49-F238E27FC236}">
                <a16:creationId xmlns:a16="http://schemas.microsoft.com/office/drawing/2014/main" id="{C61DF8CA-5C3E-41DA-86F8-0570E51D1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738" y="3558717"/>
            <a:ext cx="3200876" cy="16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age result for plug and cord">
            <a:extLst>
              <a:ext uri="{FF2B5EF4-FFF2-40B4-BE49-F238E27FC236}">
                <a16:creationId xmlns:a16="http://schemas.microsoft.com/office/drawing/2014/main" id="{3FB9E92C-904D-4350-A5E4-2F43E9594C4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7845" b="43670"/>
          <a:stretch/>
        </p:blipFill>
        <p:spPr bwMode="auto">
          <a:xfrm>
            <a:off x="4814047" y="2543024"/>
            <a:ext cx="3630522" cy="67111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a:extLst>
              <a:ext uri="{FF2B5EF4-FFF2-40B4-BE49-F238E27FC236}">
                <a16:creationId xmlns:a16="http://schemas.microsoft.com/office/drawing/2014/main" id="{995AEC9A-C28E-42F4-9CB9-C17E6B2BBDAF}"/>
              </a:ext>
            </a:extLst>
          </p:cNvPr>
          <p:cNvSpPr txBox="1">
            <a:spLocks/>
          </p:cNvSpPr>
          <p:nvPr/>
        </p:nvSpPr>
        <p:spPr>
          <a:xfrm>
            <a:off x="4583970" y="3429000"/>
            <a:ext cx="4293699" cy="1047277"/>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 workgroup meetings</a:t>
            </a:r>
          </a:p>
          <a:p>
            <a:r>
              <a:rPr lang="en-US" dirty="0"/>
              <a:t>3 in person staff trainings</a:t>
            </a:r>
          </a:p>
        </p:txBody>
      </p:sp>
      <p:pic>
        <p:nvPicPr>
          <p:cNvPr id="10" name="Picture 4" descr="Image result for university of iowa holden comprehensive cancer center">
            <a:extLst>
              <a:ext uri="{FF2B5EF4-FFF2-40B4-BE49-F238E27FC236}">
                <a16:creationId xmlns:a16="http://schemas.microsoft.com/office/drawing/2014/main" id="{5ADC1267-E757-4D58-B096-B44D36F444E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08003" y="2251783"/>
            <a:ext cx="2674455" cy="14598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Image result for john stoddard cancer center">
            <a:extLst>
              <a:ext uri="{FF2B5EF4-FFF2-40B4-BE49-F238E27FC236}">
                <a16:creationId xmlns:a16="http://schemas.microsoft.com/office/drawing/2014/main" id="{E9279B88-6CE6-4989-BB9F-28F94B0A9C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1737" y="5422325"/>
            <a:ext cx="2550276" cy="10761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Image result for Mercy Cancer Center Des Moines, IA">
            <a:extLst>
              <a:ext uri="{FF2B5EF4-FFF2-40B4-BE49-F238E27FC236}">
                <a16:creationId xmlns:a16="http://schemas.microsoft.com/office/drawing/2014/main" id="{688F76CB-8848-4912-82E7-1BFB88013A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18734" y="3812991"/>
            <a:ext cx="2288528" cy="1326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iowa cancer consortium logo">
            <a:extLst>
              <a:ext uri="{FF2B5EF4-FFF2-40B4-BE49-F238E27FC236}">
                <a16:creationId xmlns:a16="http://schemas.microsoft.com/office/drawing/2014/main" id="{00A290D4-219C-42FB-9B05-76293B561E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9000" y="398252"/>
            <a:ext cx="2112460" cy="173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81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1AD763-E93F-4038-A43E-F3E5E23EF54F}"/>
              </a:ext>
            </a:extLst>
          </p:cNvPr>
          <p:cNvGrpSpPr/>
          <p:nvPr/>
        </p:nvGrpSpPr>
        <p:grpSpPr>
          <a:xfrm>
            <a:off x="2351584" y="692696"/>
            <a:ext cx="4087068" cy="585356"/>
            <a:chOff x="827584" y="692696"/>
            <a:chExt cx="4087068" cy="585356"/>
          </a:xfrm>
        </p:grpSpPr>
        <p:sp>
          <p:nvSpPr>
            <p:cNvPr id="18" name="TextBox 17"/>
            <p:cNvSpPr txBox="1"/>
            <p:nvPr/>
          </p:nvSpPr>
          <p:spPr>
            <a:xfrm>
              <a:off x="827584" y="692696"/>
              <a:ext cx="3738563" cy="338554"/>
            </a:xfrm>
            <a:prstGeom prst="rect">
              <a:avLst/>
            </a:prstGeom>
            <a:noFill/>
          </p:spPr>
          <p:txBody>
            <a:bodyPr wrap="square" rtlCol="0">
              <a:spAutoFit/>
            </a:bodyPr>
            <a:lstStyle/>
            <a:p>
              <a:r>
                <a:rPr lang="en-US" sz="1600" dirty="0">
                  <a:solidFill>
                    <a:prstClr val="white">
                      <a:lumMod val="50000"/>
                    </a:prstClr>
                  </a:solidFill>
                  <a:latin typeface="Century Gothic" panose="020B0502020202020204" pitchFamily="34" charset="0"/>
                  <a:cs typeface="Arial" panose="020B0604020202020204" pitchFamily="34" charset="0"/>
                </a:rPr>
                <a:t>MAKING THE CONNECTION</a:t>
              </a:r>
            </a:p>
          </p:txBody>
        </p:sp>
        <p:sp>
          <p:nvSpPr>
            <p:cNvPr id="19" name="TextBox 18"/>
            <p:cNvSpPr txBox="1"/>
            <p:nvPr/>
          </p:nvSpPr>
          <p:spPr>
            <a:xfrm>
              <a:off x="834283" y="908720"/>
              <a:ext cx="4080369" cy="369332"/>
            </a:xfrm>
            <a:prstGeom prst="rect">
              <a:avLst/>
            </a:prstGeom>
            <a:noFill/>
          </p:spPr>
          <p:txBody>
            <a:bodyPr wrap="square" rtlCol="0">
              <a:spAutoFit/>
            </a:bodyPr>
            <a:lstStyle/>
            <a:p>
              <a:r>
                <a:rPr lang="en-US" b="1" dirty="0">
                  <a:solidFill>
                    <a:prstClr val="white">
                      <a:lumMod val="50000"/>
                    </a:prstClr>
                  </a:solidFill>
                  <a:latin typeface="Century Gothic" panose="020B0502020202020204" pitchFamily="34" charset="0"/>
                  <a:cs typeface="Arial" panose="020B0604020202020204" pitchFamily="34" charset="0"/>
                </a:rPr>
                <a:t>Mobility Management</a:t>
              </a:r>
            </a:p>
          </p:txBody>
        </p:sp>
      </p:grpSp>
      <p:sp>
        <p:nvSpPr>
          <p:cNvPr id="20" name="Rectangle 19"/>
          <p:cNvSpPr/>
          <p:nvPr/>
        </p:nvSpPr>
        <p:spPr>
          <a:xfrm>
            <a:off x="1524000" y="764705"/>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1" name="Rectangle 20"/>
          <p:cNvSpPr/>
          <p:nvPr/>
        </p:nvSpPr>
        <p:spPr>
          <a:xfrm>
            <a:off x="1524000" y="836713"/>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Rectangle 21"/>
          <p:cNvSpPr/>
          <p:nvPr/>
        </p:nvSpPr>
        <p:spPr>
          <a:xfrm>
            <a:off x="1524000" y="908721"/>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3" name="Rectangle 22"/>
          <p:cNvSpPr/>
          <p:nvPr/>
        </p:nvSpPr>
        <p:spPr>
          <a:xfrm>
            <a:off x="1524000" y="980729"/>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730" y="116632"/>
            <a:ext cx="2351766" cy="576064"/>
          </a:xfrm>
          <a:prstGeom prst="rect">
            <a:avLst/>
          </a:prstGeom>
        </p:spPr>
      </p:pic>
      <p:sp>
        <p:nvSpPr>
          <p:cNvPr id="5" name="TextBox 4"/>
          <p:cNvSpPr txBox="1"/>
          <p:nvPr/>
        </p:nvSpPr>
        <p:spPr>
          <a:xfrm>
            <a:off x="2135560" y="1634600"/>
            <a:ext cx="7704856" cy="5970865"/>
          </a:xfrm>
          <a:prstGeom prst="rect">
            <a:avLst/>
          </a:prstGeom>
          <a:noFill/>
        </p:spPr>
        <p:txBody>
          <a:bodyPr wrap="square" rtlCol="0">
            <a:spAutoFit/>
          </a:bodyPr>
          <a:lstStyle/>
          <a:p>
            <a:pPr marL="285750" indent="-285750">
              <a:buFont typeface="Arial" panose="020B0604020202020204" pitchFamily="34" charset="0"/>
              <a:buChar char="•"/>
            </a:pPr>
            <a:r>
              <a:rPr lang="en-US" sz="2600" b="1" dirty="0">
                <a:solidFill>
                  <a:srgbClr val="4F81BD">
                    <a:lumMod val="50000"/>
                  </a:srgbClr>
                </a:solidFill>
                <a:latin typeface="Calibri Light" panose="020F0302020204030204" pitchFamily="34" charset="0"/>
              </a:rPr>
              <a:t>Mobility Management </a:t>
            </a:r>
            <a:r>
              <a:rPr lang="en-US" sz="2600" dirty="0">
                <a:solidFill>
                  <a:srgbClr val="4F81BD">
                    <a:lumMod val="50000"/>
                  </a:srgbClr>
                </a:solidFill>
                <a:latin typeface="Calibri Light" panose="020F0302020204030204" pitchFamily="34" charset="0"/>
              </a:rPr>
              <a:t>is an innovative approach to managing and delivering coordinated services to customers; including low-income, older adults, and persons with disabilities</a:t>
            </a:r>
          </a:p>
          <a:p>
            <a:pPr marL="285750" indent="-285750">
              <a:buFont typeface="Arial" panose="020B0604020202020204" pitchFamily="34" charset="0"/>
              <a:buChar char="•"/>
            </a:pPr>
            <a:r>
              <a:rPr lang="en-US" sz="2600" dirty="0">
                <a:solidFill>
                  <a:srgbClr val="4F81BD">
                    <a:lumMod val="50000"/>
                  </a:srgbClr>
                </a:solidFill>
                <a:latin typeface="Calibri Light" panose="020F0302020204030204" pitchFamily="34" charset="0"/>
              </a:rPr>
              <a:t>Person centered approach, assisting with the whole trip, while using multiple modes of transportation </a:t>
            </a:r>
            <a:br>
              <a:rPr lang="en-US" sz="2600" dirty="0">
                <a:solidFill>
                  <a:srgbClr val="4F81BD">
                    <a:lumMod val="50000"/>
                  </a:srgbClr>
                </a:solidFill>
                <a:latin typeface="Calibri Light" panose="020F0302020204030204" pitchFamily="34" charset="0"/>
              </a:rPr>
            </a:br>
            <a:r>
              <a:rPr lang="en-US" sz="2600" dirty="0">
                <a:solidFill>
                  <a:srgbClr val="4F81BD">
                    <a:lumMod val="50000"/>
                  </a:srgbClr>
                </a:solidFill>
                <a:latin typeface="Calibri Light" panose="020F0302020204030204" pitchFamily="34" charset="0"/>
              </a:rPr>
              <a:t>and not just public transit</a:t>
            </a:r>
          </a:p>
          <a:p>
            <a:pPr marL="285750" indent="-285750">
              <a:buFont typeface="Arial" panose="020B0604020202020204" pitchFamily="34" charset="0"/>
              <a:buChar char="•"/>
            </a:pPr>
            <a:r>
              <a:rPr lang="en-US" sz="2600" dirty="0">
                <a:solidFill>
                  <a:srgbClr val="4F81BD">
                    <a:lumMod val="50000"/>
                  </a:srgbClr>
                </a:solidFill>
                <a:latin typeface="Calibri Light" panose="020F0302020204030204" pitchFamily="34" charset="0"/>
              </a:rPr>
              <a:t>Mobility Managers not only assist in navigating the system, but can also engage with community planning, outreach and marketing, community events and cross promotional activities with other agencies</a:t>
            </a:r>
          </a:p>
          <a:p>
            <a:pPr marL="285750" indent="-285750">
              <a:buFont typeface="Arial" panose="020B0604020202020204" pitchFamily="34" charset="0"/>
              <a:buChar char="•"/>
            </a:pPr>
            <a:endParaRPr lang="en-US" sz="2400" dirty="0">
              <a:solidFill>
                <a:srgbClr val="4F81BD">
                  <a:lumMod val="50000"/>
                </a:srgbClr>
              </a:solidFill>
              <a:latin typeface="Century Gothic" panose="020B0502020202020204" pitchFamily="34" charset="0"/>
            </a:endParaRPr>
          </a:p>
          <a:p>
            <a:pPr marL="285750" indent="-285750">
              <a:buFont typeface="Arial" panose="020B0604020202020204" pitchFamily="34" charset="0"/>
              <a:buChar char="•"/>
            </a:pPr>
            <a:endParaRPr lang="en-US" sz="2400" dirty="0">
              <a:solidFill>
                <a:srgbClr val="4F81BD">
                  <a:lumMod val="50000"/>
                </a:srgbClr>
              </a:solidFill>
              <a:latin typeface="Century Gothic" panose="020B0502020202020204" pitchFamily="34" charset="0"/>
            </a:endParaRPr>
          </a:p>
          <a:p>
            <a:pPr marL="285750" indent="-285750">
              <a:buFont typeface="Arial" panose="020B0604020202020204" pitchFamily="34" charset="0"/>
              <a:buChar char="•"/>
            </a:pPr>
            <a:endParaRPr lang="en-US" sz="2400" dirty="0">
              <a:solidFill>
                <a:srgbClr val="4F81BD">
                  <a:lumMod val="50000"/>
                </a:srgbClr>
              </a:solidFill>
              <a:latin typeface="Century Gothic" panose="020B0502020202020204" pitchFamily="34" charset="0"/>
            </a:endParaRPr>
          </a:p>
          <a:p>
            <a:pPr marL="285750" indent="-285750">
              <a:buFont typeface="Arial" panose="020B0604020202020204" pitchFamily="34" charset="0"/>
              <a:buChar char="•"/>
            </a:pPr>
            <a:endParaRPr lang="en-US" sz="2400" dirty="0">
              <a:solidFill>
                <a:srgbClr val="4F81BD">
                  <a:lumMod val="50000"/>
                </a:srgbClr>
              </a:solidFill>
              <a:latin typeface="Century Gothic" panose="020B0502020202020204" pitchFamily="34" charset="0"/>
            </a:endParaRPr>
          </a:p>
        </p:txBody>
      </p:sp>
    </p:spTree>
    <p:extLst>
      <p:ext uri="{BB962C8B-B14F-4D97-AF65-F5344CB8AC3E}">
        <p14:creationId xmlns:p14="http://schemas.microsoft.com/office/powerpoint/2010/main" val="340036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351585" y="692696"/>
            <a:ext cx="3738563" cy="338554"/>
          </a:xfrm>
          <a:prstGeom prst="rect">
            <a:avLst/>
          </a:prstGeom>
          <a:noFill/>
        </p:spPr>
        <p:txBody>
          <a:bodyPr wrap="square" rtlCol="0">
            <a:spAutoFit/>
          </a:bodyPr>
          <a:lstStyle/>
          <a:p>
            <a:r>
              <a:rPr lang="en-US" sz="1600" dirty="0">
                <a:solidFill>
                  <a:prstClr val="white">
                    <a:lumMod val="50000"/>
                  </a:prstClr>
                </a:solidFill>
                <a:latin typeface="Century Gothic" panose="020B0502020202020204" pitchFamily="34" charset="0"/>
                <a:cs typeface="Arial" panose="020B0604020202020204" pitchFamily="34" charset="0"/>
              </a:rPr>
              <a:t>PUBLIC TRANSIT IN IOWA</a:t>
            </a:r>
          </a:p>
        </p:txBody>
      </p:sp>
      <p:sp>
        <p:nvSpPr>
          <p:cNvPr id="19" name="TextBox 18"/>
          <p:cNvSpPr txBox="1"/>
          <p:nvPr/>
        </p:nvSpPr>
        <p:spPr>
          <a:xfrm>
            <a:off x="2358284" y="908720"/>
            <a:ext cx="4080369" cy="369332"/>
          </a:xfrm>
          <a:prstGeom prst="rect">
            <a:avLst/>
          </a:prstGeom>
          <a:noFill/>
        </p:spPr>
        <p:txBody>
          <a:bodyPr wrap="square" rtlCol="0">
            <a:spAutoFit/>
          </a:bodyPr>
          <a:lstStyle/>
          <a:p>
            <a:r>
              <a:rPr lang="en-US" b="1" dirty="0">
                <a:solidFill>
                  <a:prstClr val="white">
                    <a:lumMod val="50000"/>
                  </a:prstClr>
                </a:solidFill>
                <a:latin typeface="Century Gothic" panose="020B0502020202020204" pitchFamily="34" charset="0"/>
                <a:cs typeface="Arial" panose="020B0604020202020204" pitchFamily="34" charset="0"/>
              </a:rPr>
              <a:t>3 types of public transit</a:t>
            </a:r>
          </a:p>
        </p:txBody>
      </p:sp>
      <p:sp>
        <p:nvSpPr>
          <p:cNvPr id="20" name="Rectangle 19"/>
          <p:cNvSpPr/>
          <p:nvPr/>
        </p:nvSpPr>
        <p:spPr>
          <a:xfrm>
            <a:off x="1524000" y="764705"/>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1" name="Rectangle 20"/>
          <p:cNvSpPr/>
          <p:nvPr/>
        </p:nvSpPr>
        <p:spPr>
          <a:xfrm>
            <a:off x="1524000" y="836713"/>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Rectangle 21"/>
          <p:cNvSpPr/>
          <p:nvPr/>
        </p:nvSpPr>
        <p:spPr>
          <a:xfrm>
            <a:off x="1524000" y="908721"/>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3" name="Rectangle 22"/>
          <p:cNvSpPr/>
          <p:nvPr/>
        </p:nvSpPr>
        <p:spPr>
          <a:xfrm>
            <a:off x="1524000" y="980729"/>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730" y="116632"/>
            <a:ext cx="2351766" cy="576064"/>
          </a:xfrm>
          <a:prstGeom prst="rect">
            <a:avLst/>
          </a:prstGeom>
        </p:spPr>
      </p:pic>
      <p:sp>
        <p:nvSpPr>
          <p:cNvPr id="5" name="TextBox 4"/>
          <p:cNvSpPr txBox="1"/>
          <p:nvPr/>
        </p:nvSpPr>
        <p:spPr>
          <a:xfrm>
            <a:off x="2237719" y="1672928"/>
            <a:ext cx="7704856" cy="4924425"/>
          </a:xfrm>
          <a:prstGeom prst="rect">
            <a:avLst/>
          </a:prstGeom>
          <a:noFill/>
        </p:spPr>
        <p:txBody>
          <a:bodyPr wrap="square" rtlCol="0">
            <a:spAutoFit/>
          </a:bodyPr>
          <a:lstStyle/>
          <a:p>
            <a:pPr marL="457200" indent="-457200">
              <a:buFont typeface="Arial" panose="020B0604020202020204" pitchFamily="34" charset="0"/>
              <a:buChar char="•"/>
            </a:pPr>
            <a:r>
              <a:rPr lang="en-US" sz="2600" b="1" dirty="0">
                <a:solidFill>
                  <a:srgbClr val="405A74"/>
                </a:solidFill>
                <a:latin typeface="Calibri Light" panose="020F0302020204030204" pitchFamily="34" charset="0"/>
              </a:rPr>
              <a:t>ADA Complementary Paratransit </a:t>
            </a:r>
            <a:r>
              <a:rPr lang="en-US" sz="2600" dirty="0">
                <a:solidFill>
                  <a:srgbClr val="405A74"/>
                </a:solidFill>
                <a:latin typeface="Calibri Light" panose="020F0302020204030204" pitchFamily="34" charset="0"/>
              </a:rPr>
              <a:t>is provided by the 19 urban transit agencies in, at a minimum, ¾-mile around a fixed route   </a:t>
            </a:r>
          </a:p>
          <a:p>
            <a:pPr marL="914400" lvl="1" indent="-457200">
              <a:buFont typeface="Wingdings" panose="05000000000000000000" pitchFamily="2" charset="2"/>
              <a:buChar char="§"/>
            </a:pPr>
            <a:r>
              <a:rPr lang="en-US" sz="2600" dirty="0">
                <a:solidFill>
                  <a:srgbClr val="405A74"/>
                </a:solidFill>
                <a:latin typeface="Calibri Light" panose="020F0302020204030204" pitchFamily="34" charset="0"/>
              </a:rPr>
              <a:t>Passengers must apply, meeting ADA qualifications in order to ride </a:t>
            </a:r>
          </a:p>
          <a:p>
            <a:pPr marL="914400" lvl="1" indent="-457200">
              <a:buFont typeface="Wingdings" panose="05000000000000000000" pitchFamily="2" charset="2"/>
              <a:buChar char="§"/>
            </a:pPr>
            <a:r>
              <a:rPr lang="en-US" sz="2600" dirty="0">
                <a:solidFill>
                  <a:srgbClr val="405A74"/>
                </a:solidFill>
                <a:latin typeface="Calibri Light" panose="020F0302020204030204" pitchFamily="34" charset="0"/>
              </a:rPr>
              <a:t>Ride reservations are arranged by the rider at least one day prior for a desired trip</a:t>
            </a:r>
          </a:p>
          <a:p>
            <a:pPr marL="914400" lvl="1" indent="-457200">
              <a:buFont typeface="Wingdings" panose="05000000000000000000" pitchFamily="2" charset="2"/>
              <a:buChar char="§"/>
            </a:pPr>
            <a:r>
              <a:rPr lang="en-US" sz="2600" dirty="0">
                <a:solidFill>
                  <a:srgbClr val="405A74"/>
                </a:solidFill>
                <a:latin typeface="Calibri Light" panose="020F0302020204030204" pitchFamily="34" charset="0"/>
              </a:rPr>
              <a:t>Bus picks the passenger up at their location, taking them to the desired destination  </a:t>
            </a:r>
          </a:p>
          <a:p>
            <a:pPr marL="914400" lvl="1" indent="-457200">
              <a:buFont typeface="Wingdings" panose="05000000000000000000" pitchFamily="2" charset="2"/>
              <a:buChar char="§"/>
            </a:pPr>
            <a:r>
              <a:rPr lang="en-US" sz="2600" dirty="0">
                <a:solidFill>
                  <a:srgbClr val="405A74"/>
                </a:solidFill>
                <a:latin typeface="Calibri Light" panose="020F0302020204030204" pitchFamily="34" charset="0"/>
              </a:rPr>
              <a:t>Fares for this origin-destination services may be no more than double the regular fixed route fare</a:t>
            </a:r>
          </a:p>
          <a:p>
            <a:endParaRPr lang="en-US" sz="2800" dirty="0">
              <a:solidFill>
                <a:srgbClr val="4F81BD">
                  <a:lumMod val="50000"/>
                </a:srgbClr>
              </a:solidFill>
              <a:latin typeface="Century Gothic" panose="020B0502020202020204" pitchFamily="34" charset="0"/>
            </a:endParaRPr>
          </a:p>
        </p:txBody>
      </p:sp>
    </p:spTree>
    <p:extLst>
      <p:ext uri="{BB962C8B-B14F-4D97-AF65-F5344CB8AC3E}">
        <p14:creationId xmlns:p14="http://schemas.microsoft.com/office/powerpoint/2010/main" val="3320300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Custom 13">
      <a:dk1>
        <a:srgbClr val="373A36"/>
      </a:dk1>
      <a:lt1>
        <a:sysClr val="window" lastClr="FFFFFF"/>
      </a:lt1>
      <a:dk2>
        <a:srgbClr val="595959"/>
      </a:dk2>
      <a:lt2>
        <a:srgbClr val="EFEFEF"/>
      </a:lt2>
      <a:accent1>
        <a:srgbClr val="242D3A"/>
      </a:accent1>
      <a:accent2>
        <a:srgbClr val="004B87"/>
      </a:accent2>
      <a:accent3>
        <a:srgbClr val="CA291C"/>
      </a:accent3>
      <a:accent4>
        <a:srgbClr val="373A36"/>
      </a:accent4>
      <a:accent5>
        <a:srgbClr val="0060AF"/>
      </a:accent5>
      <a:accent6>
        <a:srgbClr val="ABA9AD"/>
      </a:accent6>
      <a:hlink>
        <a:srgbClr val="FCF8FF"/>
      </a:hlink>
      <a:folHlink>
        <a:srgbClr val="CBD0D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947</Words>
  <Application>Microsoft Office PowerPoint</Application>
  <PresentationFormat>Widescreen</PresentationFormat>
  <Paragraphs>104</Paragraphs>
  <Slides>10</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Arial</vt:lpstr>
      <vt:lpstr>Calibri</vt:lpstr>
      <vt:lpstr>Calibri Light</vt:lpstr>
      <vt:lpstr>Century Gothic</vt:lpstr>
      <vt:lpstr>Franklin Gothic Book</vt:lpstr>
      <vt:lpstr>Franklin Gothic Heavy</vt:lpstr>
      <vt:lpstr>Franklin Gothic Medium</vt:lpstr>
      <vt:lpstr>Source Sans Pro</vt:lpstr>
      <vt:lpstr>Wingdings</vt:lpstr>
      <vt:lpstr>Office Theme</vt:lpstr>
      <vt:lpstr>1_Office Theme</vt:lpstr>
      <vt:lpstr>2_Office Theme</vt:lpstr>
      <vt:lpstr>PowerPoint Presentation</vt:lpstr>
      <vt:lpstr>PowerPoint Presentation</vt:lpstr>
      <vt:lpstr>PowerPoint Presentation</vt:lpstr>
      <vt:lpstr>Cancer Resource Connection – Referrals and Help</vt:lpstr>
      <vt:lpstr>PowerPoint Presentation</vt:lpstr>
      <vt:lpstr>PowerPoint Presentation</vt:lpstr>
      <vt:lpstr>PowerPoint Presentation</vt:lpstr>
      <vt:lpstr>PowerPoint Presentation</vt:lpstr>
      <vt:lpstr>PowerPoint Presentation</vt:lpstr>
      <vt:lpstr>What does success look like?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Patient  Transportation Workgroup</dc:title>
  <dc:creator>Kelly Angell</dc:creator>
  <cp:lastModifiedBy>Kelly Angell</cp:lastModifiedBy>
  <cp:revision>34</cp:revision>
  <dcterms:created xsi:type="dcterms:W3CDTF">2018-09-11T18:26:44Z</dcterms:created>
  <dcterms:modified xsi:type="dcterms:W3CDTF">2020-02-12T19:05:46Z</dcterms:modified>
</cp:coreProperties>
</file>