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9" r:id="rId3"/>
    <p:sldId id="260" r:id="rId4"/>
    <p:sldId id="270" r:id="rId5"/>
    <p:sldId id="277" r:id="rId6"/>
    <p:sldId id="272" r:id="rId7"/>
    <p:sldId id="281" r:id="rId8"/>
    <p:sldId id="274" r:id="rId9"/>
    <p:sldId id="391" r:id="rId10"/>
    <p:sldId id="392" r:id="rId11"/>
    <p:sldId id="393" r:id="rId12"/>
    <p:sldId id="27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86417" autoAdjust="0"/>
  </p:normalViewPr>
  <p:slideViewPr>
    <p:cSldViewPr snapToGrid="0">
      <p:cViewPr varScale="1">
        <p:scale>
          <a:sx n="58" d="100"/>
          <a:sy n="58" d="100"/>
        </p:scale>
        <p:origin x="1132"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59E8A3-414A-489C-92B5-4FEBA8EBE1D5}" type="datetimeFigureOut">
              <a:rPr lang="en-US" smtClean="0"/>
              <a:t>2/25/2020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53BD16-D64E-44A5-8BBA-803C7A550889}" type="slidenum">
              <a:rPr lang="en-US" smtClean="0"/>
              <a:t>‹#›</a:t>
            </a:fld>
            <a:endParaRPr lang="en-US"/>
          </a:p>
        </p:txBody>
      </p:sp>
    </p:spTree>
    <p:extLst>
      <p:ext uri="{BB962C8B-B14F-4D97-AF65-F5344CB8AC3E}">
        <p14:creationId xmlns:p14="http://schemas.microsoft.com/office/powerpoint/2010/main" val="390760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FD9DB6B-344D-4848-9A3F-3BB7F8E099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7E19B09-9EA0-4DF0-9290-3578D38FA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00" name="Slide Number Placeholder 3">
            <a:extLst>
              <a:ext uri="{FF2B5EF4-FFF2-40B4-BE49-F238E27FC236}">
                <a16:creationId xmlns:a16="http://schemas.microsoft.com/office/drawing/2014/main" id="{3627C8E6-078B-40D0-816D-F649E9A2FC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726331" indent="-276621">
              <a:spcBef>
                <a:spcPct val="30000"/>
              </a:spcBef>
              <a:defRPr sz="1400">
                <a:solidFill>
                  <a:schemeClr val="tx1"/>
                </a:solidFill>
                <a:latin typeface="Arial" panose="020B0604020202020204" pitchFamily="34" charset="0"/>
                <a:cs typeface="Arial" panose="020B0604020202020204" pitchFamily="34" charset="0"/>
              </a:defRPr>
            </a:lvl2pPr>
            <a:lvl3pPr marL="1119422" indent="-220002">
              <a:spcBef>
                <a:spcPct val="30000"/>
              </a:spcBef>
              <a:defRPr sz="1400">
                <a:solidFill>
                  <a:schemeClr val="tx1"/>
                </a:solidFill>
                <a:latin typeface="Arial" panose="020B0604020202020204" pitchFamily="34" charset="0"/>
                <a:cs typeface="Arial" panose="020B0604020202020204" pitchFamily="34" charset="0"/>
              </a:defRPr>
            </a:lvl3pPr>
            <a:lvl4pPr marL="1567515" indent="-220002">
              <a:spcBef>
                <a:spcPct val="30000"/>
              </a:spcBef>
              <a:defRPr sz="1400">
                <a:solidFill>
                  <a:schemeClr val="tx1"/>
                </a:solidFill>
                <a:latin typeface="Arial" panose="020B0604020202020204" pitchFamily="34" charset="0"/>
                <a:cs typeface="Arial" panose="020B0604020202020204" pitchFamily="34" charset="0"/>
              </a:defRPr>
            </a:lvl4pPr>
            <a:lvl5pPr marL="2017226" indent="-220002">
              <a:spcBef>
                <a:spcPct val="30000"/>
              </a:spcBef>
              <a:defRPr sz="1400">
                <a:solidFill>
                  <a:schemeClr val="tx1"/>
                </a:solidFill>
                <a:latin typeface="Arial" panose="020B0604020202020204" pitchFamily="34" charset="0"/>
                <a:cs typeface="Arial" panose="020B0604020202020204" pitchFamily="34" charset="0"/>
              </a:defRPr>
            </a:lvl5pPr>
            <a:lvl6pPr marL="2483112" indent="-220002" defTabSz="465887"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2948999" indent="-220002" defTabSz="465887"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3414886" indent="-220002" defTabSz="465887"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3880773" indent="-220002" defTabSz="465887"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defTabSz="465887" fontAlgn="base">
              <a:spcBef>
                <a:spcPct val="0"/>
              </a:spcBef>
              <a:spcAft>
                <a:spcPct val="0"/>
              </a:spcAft>
              <a:defRPr/>
            </a:pPr>
            <a:endParaRPr lang="en-US" altLang="en-US" sz="12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35706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an inter-city bus program that assists in providing inter-city and cross country access for people who have longer distance travel needs.  We currently have 4 routes as part of our program- In the near future we will be updating our Inter-City Bus Plan as well.  Our previous efforts with he Regional Model and the Coordinated Plan will give us insight into how to further regional coverage across Kansas and with our border states.</a:t>
            </a:r>
          </a:p>
        </p:txBody>
      </p:sp>
      <p:sp>
        <p:nvSpPr>
          <p:cNvPr id="4" name="Slide Number Placeholder 3"/>
          <p:cNvSpPr>
            <a:spLocks noGrp="1"/>
          </p:cNvSpPr>
          <p:nvPr>
            <p:ph type="sldNum" sz="quarter" idx="5"/>
          </p:nvPr>
        </p:nvSpPr>
        <p:spPr/>
        <p:txBody>
          <a:bodyPr/>
          <a:lstStyle/>
          <a:p>
            <a:fld id="{6053BD16-D64E-44A5-8BBA-803C7A550889}" type="slidenum">
              <a:rPr lang="en-US" smtClean="0"/>
              <a:t>11</a:t>
            </a:fld>
            <a:endParaRPr lang="en-US"/>
          </a:p>
        </p:txBody>
      </p:sp>
    </p:spTree>
    <p:extLst>
      <p:ext uri="{BB962C8B-B14F-4D97-AF65-F5344CB8AC3E}">
        <p14:creationId xmlns:p14="http://schemas.microsoft.com/office/powerpoint/2010/main" val="393932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947C3AB-3267-4C2A-98AC-ADA2C6F54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782D9E-C736-45D9-A0EE-0CD046D12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032CA236-BE31-497C-AA50-AF3AC6908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65887" fontAlgn="base">
              <a:spcBef>
                <a:spcPct val="0"/>
              </a:spcBef>
              <a:spcAft>
                <a:spcPct val="0"/>
              </a:spcAft>
              <a:defRPr/>
            </a:pPr>
            <a:fld id="{C2606876-501E-4661-AEC0-2AA93D463176}" type="slidenum">
              <a:rPr lang="en-US" altLang="en-US">
                <a:solidFill>
                  <a:prstClr val="black"/>
                </a:solidFill>
              </a:rPr>
              <a:pPr defTabSz="465887" fontAlgn="base">
                <a:spcBef>
                  <a:spcPct val="0"/>
                </a:spcBef>
                <a:spcAft>
                  <a:spcPct val="0"/>
                </a:spcAft>
                <a:defRPr/>
              </a:pPr>
              <a:t>12</a:t>
            </a:fld>
            <a:endParaRPr lang="en-US" altLang="en-US">
              <a:solidFill>
                <a:prstClr val="black"/>
              </a:solidFill>
            </a:endParaRPr>
          </a:p>
        </p:txBody>
      </p:sp>
    </p:spTree>
    <p:extLst>
      <p:ext uri="{BB962C8B-B14F-4D97-AF65-F5344CB8AC3E}">
        <p14:creationId xmlns:p14="http://schemas.microsoft.com/office/powerpoint/2010/main" val="29761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947C3AB-3267-4C2A-98AC-ADA2C6F54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782D9E-C736-45D9-A0EE-0CD046D12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032CA236-BE31-497C-AA50-AF3AC6908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65887" fontAlgn="base">
              <a:spcBef>
                <a:spcPct val="0"/>
              </a:spcBef>
              <a:spcAft>
                <a:spcPct val="0"/>
              </a:spcAft>
              <a:defRPr/>
            </a:pPr>
            <a:fld id="{C2606876-501E-4661-AEC0-2AA93D463176}" type="slidenum">
              <a:rPr lang="en-US" altLang="en-US">
                <a:solidFill>
                  <a:prstClr val="black"/>
                </a:solidFill>
              </a:rPr>
              <a:pPr defTabSz="465887" fontAlgn="base">
                <a:spcBef>
                  <a:spcPct val="0"/>
                </a:spcBef>
                <a:spcAft>
                  <a:spcPct val="0"/>
                </a:spcAft>
                <a:defRPr/>
              </a:pPr>
              <a:t>2</a:t>
            </a:fld>
            <a:endParaRPr lang="en-US" altLang="en-US">
              <a:solidFill>
                <a:prstClr val="black"/>
              </a:solidFill>
            </a:endParaRPr>
          </a:p>
        </p:txBody>
      </p:sp>
    </p:spTree>
    <p:extLst>
      <p:ext uri="{BB962C8B-B14F-4D97-AF65-F5344CB8AC3E}">
        <p14:creationId xmlns:p14="http://schemas.microsoft.com/office/powerpoint/2010/main" val="259283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947C3AB-3267-4C2A-98AC-ADA2C6F54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782D9E-C736-45D9-A0EE-0CD046D12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032CA236-BE31-497C-AA50-AF3AC6908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65887" fontAlgn="base">
              <a:spcBef>
                <a:spcPct val="0"/>
              </a:spcBef>
              <a:spcAft>
                <a:spcPct val="0"/>
              </a:spcAft>
              <a:defRPr/>
            </a:pPr>
            <a:fld id="{C2606876-501E-4661-AEC0-2AA93D463176}" type="slidenum">
              <a:rPr lang="en-US" altLang="en-US">
                <a:solidFill>
                  <a:prstClr val="black"/>
                </a:solidFill>
              </a:rPr>
              <a:pPr defTabSz="465887" fontAlgn="base">
                <a:spcBef>
                  <a:spcPct val="0"/>
                </a:spcBef>
                <a:spcAft>
                  <a:spcPct val="0"/>
                </a:spcAft>
                <a:defRPr/>
              </a:pPr>
              <a:t>3</a:t>
            </a:fld>
            <a:endParaRPr lang="en-US" altLang="en-US">
              <a:solidFill>
                <a:prstClr val="black"/>
              </a:solidFill>
            </a:endParaRPr>
          </a:p>
        </p:txBody>
      </p:sp>
    </p:spTree>
    <p:extLst>
      <p:ext uri="{BB962C8B-B14F-4D97-AF65-F5344CB8AC3E}">
        <p14:creationId xmlns:p14="http://schemas.microsoft.com/office/powerpoint/2010/main" val="359600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947C3AB-3267-4C2A-98AC-ADA2C6F54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782D9E-C736-45D9-A0EE-0CD046D12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032CA236-BE31-497C-AA50-AF3AC6908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65887" fontAlgn="base">
              <a:spcBef>
                <a:spcPct val="0"/>
              </a:spcBef>
              <a:spcAft>
                <a:spcPct val="0"/>
              </a:spcAft>
              <a:defRPr/>
            </a:pPr>
            <a:fld id="{C2606876-501E-4661-AEC0-2AA93D463176}" type="slidenum">
              <a:rPr lang="en-US" altLang="en-US">
                <a:solidFill>
                  <a:prstClr val="black"/>
                </a:solidFill>
              </a:rPr>
              <a:pPr defTabSz="465887" fontAlgn="base">
                <a:spcBef>
                  <a:spcPct val="0"/>
                </a:spcBef>
                <a:spcAft>
                  <a:spcPct val="0"/>
                </a:spcAft>
                <a:defRPr/>
              </a:pPr>
              <a:t>4</a:t>
            </a:fld>
            <a:endParaRPr lang="en-US" altLang="en-US">
              <a:solidFill>
                <a:prstClr val="black"/>
              </a:solidFill>
            </a:endParaRPr>
          </a:p>
        </p:txBody>
      </p:sp>
    </p:spTree>
    <p:extLst>
      <p:ext uri="{BB962C8B-B14F-4D97-AF65-F5344CB8AC3E}">
        <p14:creationId xmlns:p14="http://schemas.microsoft.com/office/powerpoint/2010/main" val="364321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947C3AB-3267-4C2A-98AC-ADA2C6F54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782D9E-C736-45D9-A0EE-0CD046D12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032CA236-BE31-497C-AA50-AF3AC6908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65887" fontAlgn="base">
              <a:spcBef>
                <a:spcPct val="0"/>
              </a:spcBef>
              <a:spcAft>
                <a:spcPct val="0"/>
              </a:spcAft>
              <a:defRPr/>
            </a:pPr>
            <a:fld id="{C2606876-501E-4661-AEC0-2AA93D463176}" type="slidenum">
              <a:rPr lang="en-US" altLang="en-US">
                <a:solidFill>
                  <a:prstClr val="black"/>
                </a:solidFill>
              </a:rPr>
              <a:pPr defTabSz="465887" fontAlgn="base">
                <a:spcBef>
                  <a:spcPct val="0"/>
                </a:spcBef>
                <a:spcAft>
                  <a:spcPct val="0"/>
                </a:spcAft>
                <a:defRPr/>
              </a:pPr>
              <a:t>5</a:t>
            </a:fld>
            <a:endParaRPr lang="en-US" altLang="en-US">
              <a:solidFill>
                <a:prstClr val="black"/>
              </a:solidFill>
            </a:endParaRPr>
          </a:p>
        </p:txBody>
      </p:sp>
    </p:spTree>
    <p:extLst>
      <p:ext uri="{BB962C8B-B14F-4D97-AF65-F5344CB8AC3E}">
        <p14:creationId xmlns:p14="http://schemas.microsoft.com/office/powerpoint/2010/main" val="265007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947C3AB-3267-4C2A-98AC-ADA2C6F54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782D9E-C736-45D9-A0EE-0CD046D12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032CA236-BE31-497C-AA50-AF3AC6908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65887" fontAlgn="base">
              <a:spcBef>
                <a:spcPct val="0"/>
              </a:spcBef>
              <a:spcAft>
                <a:spcPct val="0"/>
              </a:spcAft>
              <a:defRPr/>
            </a:pPr>
            <a:fld id="{C2606876-501E-4661-AEC0-2AA93D463176}" type="slidenum">
              <a:rPr lang="en-US" altLang="en-US">
                <a:solidFill>
                  <a:prstClr val="black"/>
                </a:solidFill>
              </a:rPr>
              <a:pPr defTabSz="465887" fontAlgn="base">
                <a:spcBef>
                  <a:spcPct val="0"/>
                </a:spcBef>
                <a:spcAft>
                  <a:spcPct val="0"/>
                </a:spcAft>
                <a:defRPr/>
              </a:pPr>
              <a:t>6</a:t>
            </a:fld>
            <a:endParaRPr lang="en-US" altLang="en-US">
              <a:solidFill>
                <a:prstClr val="black"/>
              </a:solidFill>
            </a:endParaRPr>
          </a:p>
        </p:txBody>
      </p:sp>
    </p:spTree>
    <p:extLst>
      <p:ext uri="{BB962C8B-B14F-4D97-AF65-F5344CB8AC3E}">
        <p14:creationId xmlns:p14="http://schemas.microsoft.com/office/powerpoint/2010/main" val="327568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947C3AB-3267-4C2A-98AC-ADA2C6F54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782D9E-C736-45D9-A0EE-0CD046D12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Completed in 2014 – The purpose of this initiative was to develop a model for us to best utilize our public transportation resources in the most efficient and effective way.  We met with transit agencies and stakeholder across the state and identified practical strategies that we could implement. One thing we did was to condensed our Coordinated Transit Districts from 15 to 10 based on travel patterns and population.  Among other strategies were: </a:t>
            </a:r>
          </a:p>
          <a:p>
            <a:endParaRPr lang="en-US" altLang="en-US" dirty="0"/>
          </a:p>
          <a:p>
            <a:r>
              <a:rPr lang="en-US" altLang="en-US" dirty="0"/>
              <a:t>Regional Routes that make logical connections between communities and prevent duplication of service. </a:t>
            </a:r>
          </a:p>
          <a:p>
            <a:r>
              <a:rPr lang="en-US" altLang="en-US" dirty="0"/>
              <a:t>Coordinated Scheduling allows transit providers to share route information and coordinate passenger trips when they move from one jurisdiction to another. </a:t>
            </a:r>
          </a:p>
          <a:p>
            <a:r>
              <a:rPr lang="en-US" altLang="en-US" dirty="0"/>
              <a:t>Mobility Management establishes a key resource for each CTD who can advance strategies by bringing different agencies together. </a:t>
            </a:r>
          </a:p>
          <a:p>
            <a:r>
              <a:rPr lang="en-US" altLang="en-US" dirty="0"/>
              <a:t>We also seek to strengthen the governance structure of our CTDs so they advocate for their transportation needs and be a regional decision making voice for their district.</a:t>
            </a:r>
          </a:p>
          <a:p>
            <a:r>
              <a:rPr lang="en-US" altLang="en-US" dirty="0"/>
              <a:t>Branding elements allow to better convey the connections between providers, the CTD our public transportation program.</a:t>
            </a:r>
          </a:p>
          <a:p>
            <a:endParaRPr lang="en-US" altLang="en-US" dirty="0"/>
          </a:p>
          <a:p>
            <a:r>
              <a:rPr lang="en-US" altLang="en-US" dirty="0"/>
              <a:t>These key strategies have allowed us to obtain cost savings, increase service availability and enhance coordination between providers. We now have several regional routes: The 81 Connection operates from Belleville to Salina 3 X a day and connects</a:t>
            </a:r>
          </a:p>
          <a:p>
            <a:r>
              <a:rPr lang="en-US" altLang="en-US" dirty="0"/>
              <a:t> to local transit series along the way.  The route has allowed for a more direct, cost-effective connection for residents in rural communities to access healthcare in Salina.  We also have a regional route from Emporia to KC and Wichita, as well as a route from Manhattan to Junction City and Wamego, and are exploring a route from Manhattan to Salina.</a:t>
            </a:r>
          </a:p>
          <a:p>
            <a:endParaRPr lang="en-US" altLang="en-US" dirty="0"/>
          </a:p>
          <a:p>
            <a:r>
              <a:rPr lang="en-US" altLang="en-US" dirty="0"/>
              <a:t>We also now have 2 MM in place with several more coming on board soon.  </a:t>
            </a:r>
          </a:p>
          <a:p>
            <a:r>
              <a:rPr lang="en-US" altLang="en-US" dirty="0"/>
              <a:t> </a:t>
            </a:r>
          </a:p>
        </p:txBody>
      </p:sp>
      <p:sp>
        <p:nvSpPr>
          <p:cNvPr id="10244" name="Slide Number Placeholder 3">
            <a:extLst>
              <a:ext uri="{FF2B5EF4-FFF2-40B4-BE49-F238E27FC236}">
                <a16:creationId xmlns:a16="http://schemas.microsoft.com/office/drawing/2014/main" id="{032CA236-BE31-497C-AA50-AF3AC6908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65887" fontAlgn="base">
              <a:spcBef>
                <a:spcPct val="0"/>
              </a:spcBef>
              <a:spcAft>
                <a:spcPct val="0"/>
              </a:spcAft>
              <a:defRPr/>
            </a:pPr>
            <a:fld id="{C2606876-501E-4661-AEC0-2AA93D463176}" type="slidenum">
              <a:rPr lang="en-US" altLang="en-US">
                <a:solidFill>
                  <a:prstClr val="black"/>
                </a:solidFill>
              </a:rPr>
              <a:pPr defTabSz="465887" fontAlgn="base">
                <a:spcBef>
                  <a:spcPct val="0"/>
                </a:spcBef>
                <a:spcAft>
                  <a:spcPct val="0"/>
                </a:spcAft>
                <a:defRPr/>
              </a:pPr>
              <a:t>8</a:t>
            </a:fld>
            <a:endParaRPr lang="en-US" altLang="en-US">
              <a:solidFill>
                <a:prstClr val="black"/>
              </a:solidFill>
            </a:endParaRPr>
          </a:p>
        </p:txBody>
      </p:sp>
    </p:spTree>
    <p:extLst>
      <p:ext uri="{BB962C8B-B14F-4D97-AF65-F5344CB8AC3E}">
        <p14:creationId xmlns:p14="http://schemas.microsoft.com/office/powerpoint/2010/main" val="380111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Coordinated Plan is a federally required plan under FTA to strengthen the connection between public transportation and human services for seniors, low-income persons and individuals with disabilities.  The plan looked at existing services and identified the transportation needs of the targeted groups.  It was recently developed through a process involving many different stakeholders from across the state.  An 11 member steering group representing Statewide Human Service Organizations acted as a sounding board for us along the way. Some of agencies represented were the AARP, Kansas Association of AAA, KS Commission on Disability Concerns, the Kansas Council on Developmental Disabilities and the Statewide Independent Living Council of KS among others.  We held meetings across the state with transit providers and the public and brainstormed strategies to address the identified gaps.  From this list we prioritized them based on several factors such as local support, ease of implementation and cost.  From there we developed implementation plans for each CTD to address the local needs.</a:t>
            </a:r>
          </a:p>
        </p:txBody>
      </p:sp>
      <p:sp>
        <p:nvSpPr>
          <p:cNvPr id="4" name="Slide Number Placeholder 3"/>
          <p:cNvSpPr>
            <a:spLocks noGrp="1"/>
          </p:cNvSpPr>
          <p:nvPr>
            <p:ph type="sldNum" sz="quarter" idx="5"/>
          </p:nvPr>
        </p:nvSpPr>
        <p:spPr/>
        <p:txBody>
          <a:bodyPr/>
          <a:lstStyle/>
          <a:p>
            <a:fld id="{6053BD16-D64E-44A5-8BBA-803C7A550889}" type="slidenum">
              <a:rPr lang="en-US" smtClean="0"/>
              <a:t>9</a:t>
            </a:fld>
            <a:endParaRPr lang="en-US"/>
          </a:p>
        </p:txBody>
      </p:sp>
    </p:spTree>
    <p:extLst>
      <p:ext uri="{BB962C8B-B14F-4D97-AF65-F5344CB8AC3E}">
        <p14:creationId xmlns:p14="http://schemas.microsoft.com/office/powerpoint/2010/main" val="272268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all from a statewide perspective several common areas of need arose to the top.  Despite the availability of general public transportation in some areas we still heard that people were unaware of the services or that they could utilize them.  For now transit agencies feel that they are currently able to meet most of the need, but worry about future demand as more people age and require more resource intensive trips such as chemotherapy and dialysis.  Driver shortages are also a concern.  There is real need to continue communication efforts among agencies and between CTDs to be able share resources and make them stretch further.  Securing local match from small rural communities remains a challenge.</a:t>
            </a:r>
          </a:p>
          <a:p>
            <a:endParaRPr lang="en-US" dirty="0"/>
          </a:p>
          <a:p>
            <a:r>
              <a:rPr lang="en-US" dirty="0"/>
              <a:t>The most widely supported strategies revolved around expanding Mobility Management coverage to further the collaboration among agencies including human service agencies.  Allowing agencies to share data, resources and experiences.  Marketing and outreach to let people know about existing transportation services and educating local officials about the importance that public transportation plays in allowing residents to remain in their homes and age in place was also important.</a:t>
            </a:r>
          </a:p>
          <a:p>
            <a:endParaRPr lang="en-US" dirty="0"/>
          </a:p>
          <a:p>
            <a:r>
              <a:rPr lang="en-US" dirty="0"/>
              <a:t>As coordination efforts further develop there is a great potential for enhancing existing and developing new partnerships with human service agencies and medical providers in particular to address the need of access to healthcare particularly in rural areas.  We are vey excited about this opportunity we have with your and the Kansas Cancer Partnership. </a:t>
            </a:r>
          </a:p>
        </p:txBody>
      </p:sp>
      <p:sp>
        <p:nvSpPr>
          <p:cNvPr id="4" name="Slide Number Placeholder 3"/>
          <p:cNvSpPr>
            <a:spLocks noGrp="1"/>
          </p:cNvSpPr>
          <p:nvPr>
            <p:ph type="sldNum" sz="quarter" idx="5"/>
          </p:nvPr>
        </p:nvSpPr>
        <p:spPr/>
        <p:txBody>
          <a:bodyPr/>
          <a:lstStyle/>
          <a:p>
            <a:fld id="{6053BD16-D64E-44A5-8BBA-803C7A550889}" type="slidenum">
              <a:rPr lang="en-US" smtClean="0"/>
              <a:t>10</a:t>
            </a:fld>
            <a:endParaRPr lang="en-US"/>
          </a:p>
        </p:txBody>
      </p:sp>
    </p:spTree>
    <p:extLst>
      <p:ext uri="{BB962C8B-B14F-4D97-AF65-F5344CB8AC3E}">
        <p14:creationId xmlns:p14="http://schemas.microsoft.com/office/powerpoint/2010/main" val="298645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711200" y="1803400"/>
            <a:ext cx="10972800" cy="1422400"/>
          </a:xfrm>
          <a:prstGeom prst="rect">
            <a:avLst/>
          </a:prstGeom>
        </p:spPr>
        <p:txBody>
          <a:bodyPr/>
          <a:lstStyle>
            <a:lvl1pPr algn="r">
              <a:defRPr sz="3733" cap="all" spc="400">
                <a:solidFill>
                  <a:schemeClr val="bg1"/>
                </a:solidFill>
                <a:latin typeface="Futura Book BT"/>
                <a:cs typeface="Futura Book BT"/>
              </a:defRPr>
            </a:lvl1pPr>
          </a:lstStyle>
          <a:p>
            <a:r>
              <a:rPr lang="en-US"/>
              <a:t>Click to edit Master title style</a:t>
            </a:r>
          </a:p>
        </p:txBody>
      </p:sp>
      <p:sp>
        <p:nvSpPr>
          <p:cNvPr id="8" name="Text Placeholder 3"/>
          <p:cNvSpPr>
            <a:spLocks noGrp="1"/>
          </p:cNvSpPr>
          <p:nvPr>
            <p:ph type="body" sz="half" idx="2"/>
          </p:nvPr>
        </p:nvSpPr>
        <p:spPr>
          <a:xfrm>
            <a:off x="9245600" y="6434138"/>
            <a:ext cx="2540001" cy="423863"/>
          </a:xfrm>
          <a:prstGeom prst="rect">
            <a:avLst/>
          </a:prstGeom>
        </p:spPr>
        <p:txBody>
          <a:bodyPr/>
          <a:lstStyle>
            <a:lvl1pPr marL="0" indent="0" algn="ctr">
              <a:buNone/>
              <a:defRPr sz="1200" b="0" i="1" baseline="0">
                <a:solidFill>
                  <a:schemeClr val="bg2"/>
                </a:solidFill>
                <a:latin typeface="Times New Roman"/>
                <a:cs typeface="Times New Roman"/>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7" name="Text Placeholder 16"/>
          <p:cNvSpPr>
            <a:spLocks noGrp="1"/>
          </p:cNvSpPr>
          <p:nvPr>
            <p:ph type="body" sz="quarter" idx="11"/>
          </p:nvPr>
        </p:nvSpPr>
        <p:spPr>
          <a:xfrm>
            <a:off x="6197600" y="4140200"/>
            <a:ext cx="5588000" cy="304800"/>
          </a:xfrm>
          <a:prstGeom prst="rect">
            <a:avLst/>
          </a:prstGeom>
        </p:spPr>
        <p:txBody>
          <a:bodyPr vert="horz"/>
          <a:lstStyle>
            <a:lvl1pPr algn="r">
              <a:buNone/>
              <a:defRPr sz="1467" b="0" i="0" spc="400">
                <a:solidFill>
                  <a:schemeClr val="accent1"/>
                </a:solidFill>
                <a:latin typeface="Futura Book BT"/>
                <a:cs typeface="Futura Book BT"/>
              </a:defRPr>
            </a:lvl1pPr>
          </a:lstStyle>
          <a:p>
            <a:pPr lvl="0"/>
            <a:r>
              <a:rPr lang="en-US"/>
              <a:t>Click to edit Master text styles</a:t>
            </a:r>
          </a:p>
        </p:txBody>
      </p:sp>
      <p:sp>
        <p:nvSpPr>
          <p:cNvPr id="18" name="Text Placeholder 16"/>
          <p:cNvSpPr>
            <a:spLocks noGrp="1"/>
          </p:cNvSpPr>
          <p:nvPr>
            <p:ph type="body" sz="quarter" idx="12"/>
          </p:nvPr>
        </p:nvSpPr>
        <p:spPr>
          <a:xfrm>
            <a:off x="6197600" y="3733800"/>
            <a:ext cx="5588000" cy="406400"/>
          </a:xfrm>
          <a:prstGeom prst="rect">
            <a:avLst/>
          </a:prstGeom>
        </p:spPr>
        <p:txBody>
          <a:bodyPr vert="horz"/>
          <a:lstStyle>
            <a:lvl1pPr algn="r">
              <a:buNone/>
              <a:defRPr sz="1867" b="0" i="0" spc="400" baseline="0">
                <a:solidFill>
                  <a:schemeClr val="accent1"/>
                </a:solidFill>
                <a:latin typeface="Futura Book BT"/>
                <a:cs typeface="Futura Book BT"/>
              </a:defRPr>
            </a:lvl1pPr>
          </a:lstStyle>
          <a:p>
            <a:pPr lvl="0"/>
            <a:r>
              <a:rPr lang="en-US"/>
              <a:t>Click to edit Master text styles</a:t>
            </a:r>
          </a:p>
        </p:txBody>
      </p:sp>
    </p:spTree>
    <p:extLst>
      <p:ext uri="{BB962C8B-B14F-4D97-AF65-F5344CB8AC3E}">
        <p14:creationId xmlns:p14="http://schemas.microsoft.com/office/powerpoint/2010/main" val="45832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6400" y="2209800"/>
            <a:ext cx="4876800" cy="566739"/>
          </a:xfrm>
          <a:prstGeom prst="rect">
            <a:avLst/>
          </a:prstGeom>
        </p:spPr>
        <p:txBody>
          <a:bodyPr anchor="b"/>
          <a:lstStyle>
            <a:lvl1pPr algn="l">
              <a:defRPr sz="2667" b="1" spc="0" baseline="0"/>
            </a:lvl1pPr>
          </a:lstStyle>
          <a:p>
            <a:r>
              <a:rPr lang="en-US"/>
              <a:t>Click to edit Master title style</a:t>
            </a:r>
          </a:p>
        </p:txBody>
      </p:sp>
      <p:sp>
        <p:nvSpPr>
          <p:cNvPr id="3" name="Picture Placeholder 2"/>
          <p:cNvSpPr>
            <a:spLocks noGrp="1"/>
          </p:cNvSpPr>
          <p:nvPr>
            <p:ph type="pic" idx="1"/>
          </p:nvPr>
        </p:nvSpPr>
        <p:spPr>
          <a:xfrm>
            <a:off x="609600" y="1803399"/>
            <a:ext cx="7315200" cy="3962401"/>
          </a:xfrm>
          <a:prstGeom prst="rect">
            <a:avLst/>
          </a:prstGeom>
        </p:spPr>
        <p:txBody>
          <a:bodyPr/>
          <a:lstStyle>
            <a:lvl1pPr marL="0" indent="0">
              <a:buNone/>
              <a:defRPr sz="4267">
                <a:solidFill>
                  <a:schemeClr val="accent4"/>
                </a:solidFill>
                <a:latin typeface="Futura Book BT"/>
                <a:cs typeface="Futura Book B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8026400" y="2921001"/>
            <a:ext cx="4064000" cy="804863"/>
          </a:xfrm>
          <a:prstGeom prst="rect">
            <a:avLst/>
          </a:prstGeom>
        </p:spPr>
        <p:txBody>
          <a:bodyPr/>
          <a:lstStyle>
            <a:lvl1pPr marL="0" indent="0">
              <a:buNone/>
              <a:defRPr sz="1867">
                <a:solidFill>
                  <a:schemeClr val="accent1"/>
                </a:solidFill>
                <a:latin typeface="Futura Book BT"/>
                <a:cs typeface="Futura Book B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43426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gradFill rotWithShape="1">
          <a:gsLst>
            <a:gs pos="0">
              <a:schemeClr val="accent1"/>
            </a:gs>
            <a:gs pos="100000">
              <a:srgbClr val="FFFFFF"/>
            </a:gs>
          </a:gsLst>
          <a:lin ang="162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6400" y="2209800"/>
            <a:ext cx="4876800" cy="566739"/>
          </a:xfrm>
          <a:prstGeom prst="rect">
            <a:avLst/>
          </a:prstGeom>
        </p:spPr>
        <p:txBody>
          <a:bodyPr anchor="b"/>
          <a:lstStyle>
            <a:lvl1pPr algn="l">
              <a:defRPr sz="2667" b="1" spc="0" baseline="0"/>
            </a:lvl1pPr>
          </a:lstStyle>
          <a:p>
            <a:r>
              <a:rPr lang="en-US"/>
              <a:t>Click to edit Master title style</a:t>
            </a:r>
          </a:p>
        </p:txBody>
      </p:sp>
      <p:sp>
        <p:nvSpPr>
          <p:cNvPr id="4" name="Text Placeholder 3"/>
          <p:cNvSpPr>
            <a:spLocks noGrp="1"/>
          </p:cNvSpPr>
          <p:nvPr>
            <p:ph type="body" sz="half" idx="2"/>
          </p:nvPr>
        </p:nvSpPr>
        <p:spPr>
          <a:xfrm>
            <a:off x="8026400" y="2921001"/>
            <a:ext cx="4064000" cy="804863"/>
          </a:xfrm>
          <a:prstGeom prst="rect">
            <a:avLst/>
          </a:prstGeom>
        </p:spPr>
        <p:txBody>
          <a:bodyPr/>
          <a:lstStyle>
            <a:lvl1pPr marL="0" indent="0">
              <a:buNone/>
              <a:defRPr sz="1867">
                <a:solidFill>
                  <a:schemeClr val="accent1"/>
                </a:solidFill>
                <a:latin typeface="Futura Book BT"/>
                <a:cs typeface="Futura Book B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Picture Placeholder 5"/>
          <p:cNvSpPr>
            <a:spLocks noGrp="1"/>
          </p:cNvSpPr>
          <p:nvPr>
            <p:ph type="pic" sz="quarter" idx="10"/>
          </p:nvPr>
        </p:nvSpPr>
        <p:spPr>
          <a:xfrm>
            <a:off x="1016000" y="990600"/>
            <a:ext cx="6604000" cy="4978400"/>
          </a:xfrm>
          <a:prstGeom prst="rect">
            <a:avLst/>
          </a:prstGeom>
        </p:spPr>
        <p:txBody>
          <a:bodyPr vert="horz"/>
          <a:lstStyle>
            <a:lvl1pPr>
              <a:defRPr>
                <a:solidFill>
                  <a:schemeClr val="tx1"/>
                </a:solidFill>
              </a:defRPr>
            </a:lvl1pPr>
          </a:lstStyle>
          <a:p>
            <a:pPr lvl="0"/>
            <a:r>
              <a:rPr lang="en-US" noProof="0"/>
              <a:t>Click icon to add picture</a:t>
            </a:r>
          </a:p>
        </p:txBody>
      </p:sp>
    </p:spTree>
    <p:extLst>
      <p:ext uri="{BB962C8B-B14F-4D97-AF65-F5344CB8AC3E}">
        <p14:creationId xmlns:p14="http://schemas.microsoft.com/office/powerpoint/2010/main" val="216996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gradFill rotWithShape="1">
          <a:gsLst>
            <a:gs pos="0">
              <a:srgbClr val="01296B"/>
            </a:gs>
            <a:gs pos="12000">
              <a:srgbClr val="01296B"/>
            </a:gs>
            <a:gs pos="100000">
              <a:srgbClr val="FFFFFF"/>
            </a:gs>
          </a:gsLst>
          <a:lin ang="162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6400" y="2209800"/>
            <a:ext cx="4876800" cy="566739"/>
          </a:xfrm>
          <a:prstGeom prst="rect">
            <a:avLst/>
          </a:prstGeom>
        </p:spPr>
        <p:txBody>
          <a:bodyPr anchor="b"/>
          <a:lstStyle>
            <a:lvl1pPr algn="l">
              <a:defRPr sz="2667" b="1" spc="0" baseline="0">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026400" y="2921001"/>
            <a:ext cx="4064000" cy="804863"/>
          </a:xfrm>
          <a:prstGeom prst="rect">
            <a:avLst/>
          </a:prstGeom>
        </p:spPr>
        <p:txBody>
          <a:bodyPr/>
          <a:lstStyle>
            <a:lvl1pPr marL="0" indent="0">
              <a:buNone/>
              <a:defRPr sz="1867">
                <a:solidFill>
                  <a:schemeClr val="bg2"/>
                </a:solidFill>
                <a:latin typeface="Futura Book BT"/>
                <a:cs typeface="Futura Book B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Picture Placeholder 5"/>
          <p:cNvSpPr>
            <a:spLocks noGrp="1"/>
          </p:cNvSpPr>
          <p:nvPr>
            <p:ph type="pic" sz="quarter" idx="10"/>
          </p:nvPr>
        </p:nvSpPr>
        <p:spPr>
          <a:xfrm>
            <a:off x="1016000" y="990600"/>
            <a:ext cx="6604000" cy="4978400"/>
          </a:xfrm>
          <a:prstGeom prst="rect">
            <a:avLst/>
          </a:prstGeom>
        </p:spPr>
        <p:txBody>
          <a:bodyPr vert="horz"/>
          <a:lstStyle>
            <a:lvl1pPr>
              <a:defRPr>
                <a:solidFill>
                  <a:schemeClr val="bg1"/>
                </a:solidFill>
              </a:defRPr>
            </a:lvl1pPr>
          </a:lstStyle>
          <a:p>
            <a:pPr lvl="0"/>
            <a:r>
              <a:rPr lang="en-US" noProof="0"/>
              <a:t>Click icon to add picture</a:t>
            </a:r>
          </a:p>
        </p:txBody>
      </p:sp>
    </p:spTree>
    <p:extLst>
      <p:ext uri="{BB962C8B-B14F-4D97-AF65-F5344CB8AC3E}">
        <p14:creationId xmlns:p14="http://schemas.microsoft.com/office/powerpoint/2010/main" val="1742874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rgbClr val="01296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6400" y="2209800"/>
            <a:ext cx="4876800" cy="566739"/>
          </a:xfrm>
          <a:prstGeom prst="rect">
            <a:avLst/>
          </a:prstGeom>
        </p:spPr>
        <p:txBody>
          <a:bodyPr anchor="b"/>
          <a:lstStyle>
            <a:lvl1pPr algn="l">
              <a:defRPr sz="2667" b="1" spc="0" baseline="0">
                <a:solidFill>
                  <a:schemeClr val="bg2"/>
                </a:solidFill>
              </a:defRPr>
            </a:lvl1pPr>
          </a:lstStyle>
          <a:p>
            <a:r>
              <a:rPr lang="en-US"/>
              <a:t>Click to edit Master title style</a:t>
            </a:r>
          </a:p>
        </p:txBody>
      </p:sp>
      <p:sp>
        <p:nvSpPr>
          <p:cNvPr id="4" name="Text Placeholder 3"/>
          <p:cNvSpPr>
            <a:spLocks noGrp="1"/>
          </p:cNvSpPr>
          <p:nvPr>
            <p:ph type="body" sz="half" idx="2"/>
          </p:nvPr>
        </p:nvSpPr>
        <p:spPr>
          <a:xfrm>
            <a:off x="8026400" y="2921001"/>
            <a:ext cx="4064000" cy="804863"/>
          </a:xfrm>
          <a:prstGeom prst="rect">
            <a:avLst/>
          </a:prstGeom>
        </p:spPr>
        <p:txBody>
          <a:bodyPr/>
          <a:lstStyle>
            <a:lvl1pPr marL="0" indent="0">
              <a:buNone/>
              <a:defRPr sz="1867">
                <a:solidFill>
                  <a:schemeClr val="accent1"/>
                </a:solidFill>
                <a:latin typeface="Futura Book BT"/>
                <a:cs typeface="Futura Book B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Picture Placeholder 5"/>
          <p:cNvSpPr>
            <a:spLocks noGrp="1"/>
          </p:cNvSpPr>
          <p:nvPr>
            <p:ph type="pic" sz="quarter" idx="10"/>
          </p:nvPr>
        </p:nvSpPr>
        <p:spPr>
          <a:xfrm>
            <a:off x="1016000" y="990600"/>
            <a:ext cx="6604000" cy="4978400"/>
          </a:xfrm>
          <a:prstGeom prst="rect">
            <a:avLst/>
          </a:prstGeom>
        </p:spPr>
        <p:txBody>
          <a:bodyPr vert="horz"/>
          <a:lstStyle>
            <a:lvl1pPr>
              <a:defRPr>
                <a:solidFill>
                  <a:schemeClr val="bg1"/>
                </a:solidFill>
              </a:defRPr>
            </a:lvl1pPr>
          </a:lstStyle>
          <a:p>
            <a:pPr lvl="0"/>
            <a:r>
              <a:rPr lang="en-US" noProof="0"/>
              <a:t>Click icon to add picture</a:t>
            </a:r>
          </a:p>
        </p:txBody>
      </p:sp>
    </p:spTree>
    <p:extLst>
      <p:ext uri="{BB962C8B-B14F-4D97-AF65-F5344CB8AC3E}">
        <p14:creationId xmlns:p14="http://schemas.microsoft.com/office/powerpoint/2010/main" val="3760406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72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855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2133600"/>
            <a:ext cx="8534400" cy="1752600"/>
          </a:xfrm>
          <a:prstGeom prst="rect">
            <a:avLst/>
          </a:prstGeom>
        </p:spPr>
        <p:txBody>
          <a:bodyPr/>
          <a:lstStyle>
            <a:lvl1pPr marL="0" indent="0" algn="ctr">
              <a:buNone/>
              <a:defRPr b="0" i="0">
                <a:solidFill>
                  <a:schemeClr val="tx1">
                    <a:tint val="75000"/>
                  </a:schemeClr>
                </a:solidFill>
                <a:latin typeface="Futura Book BT"/>
                <a:cs typeface="Futura Book B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7" name="Title 1"/>
          <p:cNvSpPr>
            <a:spLocks noGrp="1"/>
          </p:cNvSpPr>
          <p:nvPr>
            <p:ph type="title"/>
          </p:nvPr>
        </p:nvSpPr>
        <p:spPr>
          <a:xfrm>
            <a:off x="609600" y="1600201"/>
            <a:ext cx="10972800" cy="588961"/>
          </a:xfrm>
          <a:prstGeom prst="rect">
            <a:avLst/>
          </a:prstGeom>
        </p:spPr>
        <p:txBody>
          <a:bodyPr/>
          <a:lstStyle>
            <a:lvl1pPr>
              <a:defRPr sz="2933" cap="all" spc="400">
                <a:solidFill>
                  <a:schemeClr val="tx2"/>
                </a:solidFill>
                <a:latin typeface="Futura Book BT"/>
                <a:cs typeface="Futura Book BT"/>
              </a:defRPr>
            </a:lvl1pPr>
          </a:lstStyle>
          <a:p>
            <a:r>
              <a:rPr lang="en-US"/>
              <a:t>Click to edit Master title style</a:t>
            </a:r>
          </a:p>
        </p:txBody>
      </p:sp>
    </p:spTree>
    <p:extLst>
      <p:ext uri="{BB962C8B-B14F-4D97-AF65-F5344CB8AC3E}">
        <p14:creationId xmlns:p14="http://schemas.microsoft.com/office/powerpoint/2010/main" val="421787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2" y="2293938"/>
            <a:ext cx="5689599" cy="3675063"/>
          </a:xfrm>
          <a:prstGeom prst="rect">
            <a:avLst/>
          </a:prstGeom>
        </p:spPr>
        <p:txBody>
          <a:bodyPr/>
          <a:lstStyle>
            <a:lvl1pPr marL="0" indent="0">
              <a:buNone/>
              <a:defRPr sz="1600" baseline="0">
                <a:solidFill>
                  <a:schemeClr val="accent4"/>
                </a:solidFill>
                <a:latin typeface="Futura Book BT"/>
                <a:cs typeface="Futura Book B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half" idx="13"/>
          </p:nvPr>
        </p:nvSpPr>
        <p:spPr>
          <a:xfrm>
            <a:off x="6705600" y="2293937"/>
            <a:ext cx="4572000" cy="3394075"/>
          </a:xfrm>
          <a:prstGeom prst="rect">
            <a:avLst/>
          </a:prstGeom>
        </p:spPr>
        <p:txBody>
          <a:bodyPr/>
          <a:lstStyle>
            <a:lvl1pPr>
              <a:defRPr sz="2000">
                <a:solidFill>
                  <a:schemeClr val="accent4"/>
                </a:solidFill>
                <a:latin typeface="Futura Book BT"/>
                <a:cs typeface="Futura Book BT"/>
              </a:defRPr>
            </a:lvl1pPr>
            <a:lvl2pPr>
              <a:defRPr sz="2000">
                <a:solidFill>
                  <a:schemeClr val="accent4"/>
                </a:solidFill>
                <a:latin typeface="Futura Book BT"/>
                <a:cs typeface="Futura Book BT"/>
              </a:defRPr>
            </a:lvl2pPr>
            <a:lvl3pPr>
              <a:defRPr sz="2000">
                <a:solidFill>
                  <a:schemeClr val="accent4"/>
                </a:solidFill>
                <a:latin typeface="Futura Book BT"/>
                <a:cs typeface="Futura Book BT"/>
              </a:defRPr>
            </a:lvl3pPr>
            <a:lvl4pPr>
              <a:defRPr sz="2000">
                <a:solidFill>
                  <a:schemeClr val="accent4"/>
                </a:solidFill>
                <a:latin typeface="Futura Book BT"/>
                <a:cs typeface="Futura Book BT"/>
              </a:defRPr>
            </a:lvl4pPr>
            <a:lvl5pPr>
              <a:defRPr sz="2000">
                <a:solidFill>
                  <a:schemeClr val="accent4"/>
                </a:solidFill>
                <a:latin typeface="Futura Book BT"/>
                <a:cs typeface="Futura Book B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609600" y="1417639"/>
            <a:ext cx="10972800" cy="1143000"/>
          </a:xfrm>
          <a:prstGeom prst="rect">
            <a:avLst/>
          </a:prstGeom>
        </p:spPr>
        <p:txBody>
          <a:bodyPr/>
          <a:lstStyle>
            <a:lvl1pPr algn="l">
              <a:defRPr sz="2667">
                <a:latin typeface="Futura Book BT"/>
                <a:cs typeface="Futura Book BT"/>
              </a:defRPr>
            </a:lvl1pPr>
          </a:lstStyle>
          <a:p>
            <a:r>
              <a:rPr lang="en-US"/>
              <a:t>Click to edit Master title style</a:t>
            </a:r>
          </a:p>
        </p:txBody>
      </p:sp>
    </p:spTree>
    <p:extLst>
      <p:ext uri="{BB962C8B-B14F-4D97-AF65-F5344CB8AC3E}">
        <p14:creationId xmlns:p14="http://schemas.microsoft.com/office/powerpoint/2010/main" val="330934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2133600"/>
            <a:ext cx="8534400" cy="1752600"/>
          </a:xfrm>
          <a:prstGeom prst="rect">
            <a:avLst/>
          </a:prstGeom>
        </p:spPr>
        <p:txBody>
          <a:bodyPr/>
          <a:lstStyle>
            <a:lvl1pPr marL="0" indent="0" algn="ctr">
              <a:buNone/>
              <a:defRPr b="0" i="0">
                <a:solidFill>
                  <a:schemeClr val="tx1">
                    <a:tint val="75000"/>
                  </a:schemeClr>
                </a:solidFill>
                <a:latin typeface="Futura Book BT"/>
                <a:cs typeface="Futura Book B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7" name="Title 1"/>
          <p:cNvSpPr>
            <a:spLocks noGrp="1"/>
          </p:cNvSpPr>
          <p:nvPr>
            <p:ph type="title"/>
          </p:nvPr>
        </p:nvSpPr>
        <p:spPr>
          <a:xfrm>
            <a:off x="609600" y="1600201"/>
            <a:ext cx="10972800" cy="588961"/>
          </a:xfrm>
          <a:prstGeom prst="rect">
            <a:avLst/>
          </a:prstGeom>
        </p:spPr>
        <p:txBody>
          <a:bodyPr/>
          <a:lstStyle>
            <a:lvl1pPr>
              <a:defRPr sz="2933" cap="all" spc="400">
                <a:solidFill>
                  <a:schemeClr val="tx2"/>
                </a:solidFill>
                <a:latin typeface="Futura Book BT"/>
                <a:cs typeface="Futura Book BT"/>
              </a:defRPr>
            </a:lvl1pPr>
          </a:lstStyle>
          <a:p>
            <a:r>
              <a:rPr lang="en-US"/>
              <a:t>Click to edit Master title style</a:t>
            </a:r>
          </a:p>
        </p:txBody>
      </p:sp>
    </p:spTree>
    <p:extLst>
      <p:ext uri="{BB962C8B-B14F-4D97-AF65-F5344CB8AC3E}">
        <p14:creationId xmlns:p14="http://schemas.microsoft.com/office/powerpoint/2010/main" val="190399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0972800" cy="1143000"/>
          </a:xfrm>
          <a:prstGeom prst="rect">
            <a:avLst/>
          </a:prstGeom>
        </p:spPr>
        <p:txBody>
          <a:bodyPr/>
          <a:lstStyle>
            <a:lvl1pPr>
              <a:defRPr sz="2667" b="0" i="0">
                <a:solidFill>
                  <a:schemeClr val="tx2"/>
                </a:solidFill>
                <a:latin typeface="Futura Book BT"/>
                <a:cs typeface="Futura Book BT"/>
              </a:defRPr>
            </a:lvl1pPr>
          </a:lstStyle>
          <a:p>
            <a:r>
              <a:rPr lang="en-US"/>
              <a:t>Click to edit Master title style</a:t>
            </a:r>
          </a:p>
        </p:txBody>
      </p:sp>
      <p:sp>
        <p:nvSpPr>
          <p:cNvPr id="3" name="Content Placeholder 2"/>
          <p:cNvSpPr>
            <a:spLocks noGrp="1"/>
          </p:cNvSpPr>
          <p:nvPr>
            <p:ph idx="1"/>
          </p:nvPr>
        </p:nvSpPr>
        <p:spPr>
          <a:xfrm>
            <a:off x="609600" y="2413002"/>
            <a:ext cx="10972800" cy="2946399"/>
          </a:xfrm>
          <a:prstGeom prst="rect">
            <a:avLst/>
          </a:prstGeom>
        </p:spPr>
        <p:txBody>
          <a:bodyPr/>
          <a:lstStyle>
            <a:lvl1pPr>
              <a:defRPr sz="2000">
                <a:solidFill>
                  <a:schemeClr val="accent4"/>
                </a:solidFill>
                <a:latin typeface="Futura Book BT"/>
                <a:cs typeface="Futura Book BT"/>
              </a:defRPr>
            </a:lvl1pPr>
            <a:lvl2pPr>
              <a:defRPr sz="2000">
                <a:solidFill>
                  <a:schemeClr val="accent4"/>
                </a:solidFill>
                <a:latin typeface="Futura Book BT"/>
                <a:cs typeface="Futura Book BT"/>
              </a:defRPr>
            </a:lvl2pPr>
            <a:lvl3pPr>
              <a:defRPr sz="2000">
                <a:solidFill>
                  <a:schemeClr val="accent4"/>
                </a:solidFill>
                <a:latin typeface="Futura Book BT"/>
                <a:cs typeface="Futura Book BT"/>
              </a:defRPr>
            </a:lvl3pPr>
            <a:lvl4pPr>
              <a:defRPr sz="2000">
                <a:solidFill>
                  <a:schemeClr val="accent4"/>
                </a:solidFill>
                <a:latin typeface="Futura Book BT"/>
                <a:cs typeface="Futura Book BT"/>
              </a:defRPr>
            </a:lvl4pPr>
            <a:lvl5pPr>
              <a:defRPr sz="2000">
                <a:solidFill>
                  <a:schemeClr val="accent4"/>
                </a:solidFill>
                <a:latin typeface="Futura Book BT"/>
                <a:cs typeface="Futura Book B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570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3333" b="1" cap="all" spc="4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cap="all">
                <a:solidFill>
                  <a:schemeClr val="tx1">
                    <a:tint val="75000"/>
                  </a:schemeClr>
                </a:solidFill>
                <a:latin typeface="Futura Book BT"/>
                <a:cs typeface="Futura Book B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168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7639"/>
            <a:ext cx="10972800" cy="1143000"/>
          </a:xfrm>
          <a:prstGeom prst="rect">
            <a:avLst/>
          </a:prstGeom>
        </p:spPr>
        <p:txBody>
          <a:bodyPr/>
          <a:lstStyle>
            <a:lvl1pPr>
              <a:defRPr sz="2667">
                <a:latin typeface="Futura Book BT"/>
                <a:cs typeface="Futura Book BT"/>
              </a:defRPr>
            </a:lvl1pPr>
          </a:lstStyle>
          <a:p>
            <a:r>
              <a:rPr lang="en-US"/>
              <a:t>Click to edit Master title style</a:t>
            </a:r>
          </a:p>
        </p:txBody>
      </p:sp>
      <p:sp>
        <p:nvSpPr>
          <p:cNvPr id="3" name="Content Placeholder 2"/>
          <p:cNvSpPr>
            <a:spLocks noGrp="1"/>
          </p:cNvSpPr>
          <p:nvPr>
            <p:ph sz="half" idx="1"/>
          </p:nvPr>
        </p:nvSpPr>
        <p:spPr>
          <a:xfrm>
            <a:off x="609600" y="2616200"/>
            <a:ext cx="5384800" cy="3394075"/>
          </a:xfrm>
          <a:prstGeom prst="rect">
            <a:avLst/>
          </a:prstGeom>
        </p:spPr>
        <p:txBody>
          <a:bodyPr/>
          <a:lstStyle>
            <a:lvl1pPr>
              <a:defRPr sz="2000">
                <a:solidFill>
                  <a:srgbClr val="426E9C"/>
                </a:solidFill>
                <a:latin typeface="Futura Book BT"/>
                <a:cs typeface="Futura Book BT"/>
              </a:defRPr>
            </a:lvl1pPr>
            <a:lvl2pPr>
              <a:defRPr sz="2000">
                <a:solidFill>
                  <a:srgbClr val="426E9C"/>
                </a:solidFill>
                <a:latin typeface="Futura Book BT"/>
                <a:cs typeface="Futura Book BT"/>
              </a:defRPr>
            </a:lvl2pPr>
            <a:lvl3pPr>
              <a:defRPr sz="2000">
                <a:solidFill>
                  <a:srgbClr val="426E9C"/>
                </a:solidFill>
                <a:latin typeface="Futura Book BT"/>
                <a:cs typeface="Futura Book BT"/>
              </a:defRPr>
            </a:lvl3pPr>
            <a:lvl4pPr>
              <a:defRPr sz="2000">
                <a:solidFill>
                  <a:srgbClr val="426E9C"/>
                </a:solidFill>
                <a:latin typeface="Futura Book BT"/>
                <a:cs typeface="Futura Book BT"/>
              </a:defRPr>
            </a:lvl4pPr>
            <a:lvl5pPr>
              <a:defRPr sz="2000">
                <a:solidFill>
                  <a:srgbClr val="426E9C"/>
                </a:solidFill>
                <a:latin typeface="Futura Book BT"/>
                <a:cs typeface="Futura Book B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16200"/>
            <a:ext cx="5384800" cy="3394075"/>
          </a:xfrm>
          <a:prstGeom prst="rect">
            <a:avLst/>
          </a:prstGeom>
        </p:spPr>
        <p:txBody>
          <a:bodyPr/>
          <a:lstStyle>
            <a:lvl1pPr>
              <a:defRPr sz="2000">
                <a:solidFill>
                  <a:schemeClr val="accent4"/>
                </a:solidFill>
                <a:latin typeface="Futura Book BT"/>
                <a:cs typeface="Futura Book BT"/>
              </a:defRPr>
            </a:lvl1pPr>
            <a:lvl2pPr>
              <a:defRPr sz="2000">
                <a:solidFill>
                  <a:schemeClr val="accent4"/>
                </a:solidFill>
                <a:latin typeface="Futura Book BT"/>
                <a:cs typeface="Futura Book BT"/>
              </a:defRPr>
            </a:lvl2pPr>
            <a:lvl3pPr>
              <a:defRPr sz="2000">
                <a:solidFill>
                  <a:schemeClr val="accent4"/>
                </a:solidFill>
                <a:latin typeface="Futura Book BT"/>
                <a:cs typeface="Futura Book BT"/>
              </a:defRPr>
            </a:lvl3pPr>
            <a:lvl4pPr>
              <a:defRPr sz="2000">
                <a:solidFill>
                  <a:schemeClr val="accent4"/>
                </a:solidFill>
                <a:latin typeface="Futura Book BT"/>
                <a:cs typeface="Futura Book BT"/>
              </a:defRPr>
            </a:lvl4pPr>
            <a:lvl5pPr>
              <a:defRPr sz="2000">
                <a:solidFill>
                  <a:schemeClr val="accent4"/>
                </a:solidFill>
                <a:latin typeface="Futura Book BT"/>
                <a:cs typeface="Futura Book B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29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1417640"/>
            <a:ext cx="10972800" cy="690561"/>
          </a:xfrm>
          <a:prstGeom prst="rect">
            <a:avLst/>
          </a:prstGeom>
        </p:spPr>
        <p:txBody>
          <a:bodyPr/>
          <a:lstStyle>
            <a:lvl1pPr>
              <a:defRPr sz="2667">
                <a:latin typeface="Futura Book BT"/>
                <a:cs typeface="Futura Book BT"/>
              </a:defRPr>
            </a:lvl1pPr>
          </a:lstStyle>
          <a:p>
            <a:r>
              <a:rPr lang="en-US"/>
              <a:t>Click to edit Master title style</a:t>
            </a:r>
          </a:p>
        </p:txBody>
      </p:sp>
    </p:spTree>
    <p:extLst>
      <p:ext uri="{BB962C8B-B14F-4D97-AF65-F5344CB8AC3E}">
        <p14:creationId xmlns:p14="http://schemas.microsoft.com/office/powerpoint/2010/main" val="183074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48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2" y="2293938"/>
            <a:ext cx="5689599" cy="3675063"/>
          </a:xfrm>
          <a:prstGeom prst="rect">
            <a:avLst/>
          </a:prstGeom>
        </p:spPr>
        <p:txBody>
          <a:bodyPr/>
          <a:lstStyle>
            <a:lvl1pPr marL="0" indent="0">
              <a:buNone/>
              <a:defRPr sz="1600" baseline="0">
                <a:solidFill>
                  <a:schemeClr val="accent4"/>
                </a:solidFill>
                <a:latin typeface="Futura Book BT"/>
                <a:cs typeface="Futura Book B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half" idx="13"/>
          </p:nvPr>
        </p:nvSpPr>
        <p:spPr>
          <a:xfrm>
            <a:off x="6705600" y="2293937"/>
            <a:ext cx="4572000" cy="3394075"/>
          </a:xfrm>
          <a:prstGeom prst="rect">
            <a:avLst/>
          </a:prstGeom>
        </p:spPr>
        <p:txBody>
          <a:bodyPr/>
          <a:lstStyle>
            <a:lvl1pPr>
              <a:defRPr sz="2000">
                <a:solidFill>
                  <a:schemeClr val="accent4"/>
                </a:solidFill>
                <a:latin typeface="Futura Book BT"/>
                <a:cs typeface="Futura Book BT"/>
              </a:defRPr>
            </a:lvl1pPr>
            <a:lvl2pPr>
              <a:defRPr sz="2000">
                <a:solidFill>
                  <a:schemeClr val="accent4"/>
                </a:solidFill>
                <a:latin typeface="Futura Book BT"/>
                <a:cs typeface="Futura Book BT"/>
              </a:defRPr>
            </a:lvl2pPr>
            <a:lvl3pPr>
              <a:defRPr sz="2000">
                <a:solidFill>
                  <a:schemeClr val="accent4"/>
                </a:solidFill>
                <a:latin typeface="Futura Book BT"/>
                <a:cs typeface="Futura Book BT"/>
              </a:defRPr>
            </a:lvl3pPr>
            <a:lvl4pPr>
              <a:defRPr sz="2000">
                <a:solidFill>
                  <a:schemeClr val="accent4"/>
                </a:solidFill>
                <a:latin typeface="Futura Book BT"/>
                <a:cs typeface="Futura Book BT"/>
              </a:defRPr>
            </a:lvl4pPr>
            <a:lvl5pPr>
              <a:defRPr sz="2000">
                <a:solidFill>
                  <a:schemeClr val="accent4"/>
                </a:solidFill>
                <a:latin typeface="Futura Book BT"/>
                <a:cs typeface="Futura Book B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609600" y="1417640"/>
            <a:ext cx="10972800" cy="792161"/>
          </a:xfrm>
          <a:prstGeom prst="rect">
            <a:avLst/>
          </a:prstGeom>
        </p:spPr>
        <p:txBody>
          <a:bodyPr/>
          <a:lstStyle>
            <a:lvl1pPr algn="l">
              <a:defRPr sz="2667">
                <a:latin typeface="Futura Book BT"/>
                <a:cs typeface="Futura Book BT"/>
              </a:defRPr>
            </a:lvl1pPr>
          </a:lstStyle>
          <a:p>
            <a:r>
              <a:rPr lang="en-US"/>
              <a:t>Click to edit Master title style</a:t>
            </a:r>
          </a:p>
        </p:txBody>
      </p:sp>
    </p:spTree>
    <p:extLst>
      <p:ext uri="{BB962C8B-B14F-4D97-AF65-F5344CB8AC3E}">
        <p14:creationId xmlns:p14="http://schemas.microsoft.com/office/powerpoint/2010/main" val="160182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2" y="2293938"/>
            <a:ext cx="5689599" cy="3675063"/>
          </a:xfrm>
          <a:prstGeom prst="rect">
            <a:avLst/>
          </a:prstGeom>
        </p:spPr>
        <p:txBody>
          <a:bodyPr/>
          <a:lstStyle>
            <a:lvl1pPr marL="0" indent="0">
              <a:buNone/>
              <a:defRPr sz="1600" baseline="0">
                <a:solidFill>
                  <a:schemeClr val="accent4"/>
                </a:solidFill>
                <a:latin typeface="Futura Book BT"/>
                <a:cs typeface="Futura Book B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half" idx="13"/>
          </p:nvPr>
        </p:nvSpPr>
        <p:spPr>
          <a:xfrm>
            <a:off x="6705600" y="2293937"/>
            <a:ext cx="4572000" cy="3394075"/>
          </a:xfrm>
          <a:prstGeom prst="rect">
            <a:avLst/>
          </a:prstGeom>
        </p:spPr>
        <p:txBody>
          <a:bodyPr/>
          <a:lstStyle>
            <a:lvl1pPr>
              <a:defRPr sz="2000">
                <a:solidFill>
                  <a:schemeClr val="accent4"/>
                </a:solidFill>
                <a:latin typeface="Futura Book BT"/>
                <a:cs typeface="Futura Book BT"/>
              </a:defRPr>
            </a:lvl1pPr>
            <a:lvl2pPr>
              <a:defRPr sz="2000">
                <a:solidFill>
                  <a:schemeClr val="accent4"/>
                </a:solidFill>
                <a:latin typeface="Futura Book BT"/>
                <a:cs typeface="Futura Book BT"/>
              </a:defRPr>
            </a:lvl2pPr>
            <a:lvl3pPr>
              <a:defRPr sz="2000">
                <a:solidFill>
                  <a:schemeClr val="accent4"/>
                </a:solidFill>
                <a:latin typeface="Futura Book BT"/>
                <a:cs typeface="Futura Book BT"/>
              </a:defRPr>
            </a:lvl3pPr>
            <a:lvl4pPr>
              <a:defRPr sz="2000">
                <a:solidFill>
                  <a:schemeClr val="accent4"/>
                </a:solidFill>
                <a:latin typeface="Futura Book BT"/>
                <a:cs typeface="Futura Book BT"/>
              </a:defRPr>
            </a:lvl4pPr>
            <a:lvl5pPr>
              <a:defRPr sz="2000">
                <a:solidFill>
                  <a:schemeClr val="accent4"/>
                </a:solidFill>
                <a:latin typeface="Futura Book BT"/>
                <a:cs typeface="Futura Book B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609600" y="1417640"/>
            <a:ext cx="10972800" cy="792161"/>
          </a:xfrm>
          <a:prstGeom prst="rect">
            <a:avLst/>
          </a:prstGeom>
        </p:spPr>
        <p:txBody>
          <a:bodyPr/>
          <a:lstStyle>
            <a:lvl1pPr algn="l">
              <a:defRPr sz="2667">
                <a:latin typeface="Futura Book BT"/>
                <a:cs typeface="Futura Book BT"/>
              </a:defRPr>
            </a:lvl1pPr>
          </a:lstStyle>
          <a:p>
            <a:r>
              <a:rPr lang="en-US"/>
              <a:t>Click to edit Master title style</a:t>
            </a:r>
          </a:p>
        </p:txBody>
      </p:sp>
    </p:spTree>
    <p:extLst>
      <p:ext uri="{BB962C8B-B14F-4D97-AF65-F5344CB8AC3E}">
        <p14:creationId xmlns:p14="http://schemas.microsoft.com/office/powerpoint/2010/main" val="185360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6383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609585" rtl="0" eaLnBrk="0" fontAlgn="base" hangingPunct="0">
        <a:spcBef>
          <a:spcPct val="0"/>
        </a:spcBef>
        <a:spcAft>
          <a:spcPct val="0"/>
        </a:spcAft>
        <a:defRPr sz="5867" kern="1200">
          <a:solidFill>
            <a:schemeClr val="tx1"/>
          </a:solidFill>
          <a:latin typeface="Futura Medium"/>
          <a:ea typeface="Futura Medium" pitchFamily="8" charset="0"/>
          <a:cs typeface="Futura Medium"/>
        </a:defRPr>
      </a:lvl1pPr>
      <a:lvl2pPr algn="ctr" defTabSz="609585" rtl="0" eaLnBrk="0" fontAlgn="base" hangingPunct="0">
        <a:spcBef>
          <a:spcPct val="0"/>
        </a:spcBef>
        <a:spcAft>
          <a:spcPct val="0"/>
        </a:spcAft>
        <a:defRPr sz="5867">
          <a:solidFill>
            <a:schemeClr val="tx1"/>
          </a:solidFill>
          <a:latin typeface="Futura Medium" pitchFamily="8" charset="0"/>
          <a:ea typeface="Futura Medium" pitchFamily="8" charset="0"/>
          <a:cs typeface="Futura Medium" pitchFamily="8" charset="0"/>
        </a:defRPr>
      </a:lvl2pPr>
      <a:lvl3pPr algn="ctr" defTabSz="609585" rtl="0" eaLnBrk="0" fontAlgn="base" hangingPunct="0">
        <a:spcBef>
          <a:spcPct val="0"/>
        </a:spcBef>
        <a:spcAft>
          <a:spcPct val="0"/>
        </a:spcAft>
        <a:defRPr sz="5867">
          <a:solidFill>
            <a:schemeClr val="tx1"/>
          </a:solidFill>
          <a:latin typeface="Futura Medium" pitchFamily="8" charset="0"/>
          <a:ea typeface="Futura Medium" pitchFamily="8" charset="0"/>
          <a:cs typeface="Futura Medium" pitchFamily="8" charset="0"/>
        </a:defRPr>
      </a:lvl3pPr>
      <a:lvl4pPr algn="ctr" defTabSz="609585" rtl="0" eaLnBrk="0" fontAlgn="base" hangingPunct="0">
        <a:spcBef>
          <a:spcPct val="0"/>
        </a:spcBef>
        <a:spcAft>
          <a:spcPct val="0"/>
        </a:spcAft>
        <a:defRPr sz="5867">
          <a:solidFill>
            <a:schemeClr val="tx1"/>
          </a:solidFill>
          <a:latin typeface="Futura Medium" pitchFamily="8" charset="0"/>
          <a:ea typeface="Futura Medium" pitchFamily="8" charset="0"/>
          <a:cs typeface="Futura Medium" pitchFamily="8" charset="0"/>
        </a:defRPr>
      </a:lvl4pPr>
      <a:lvl5pPr algn="ctr" defTabSz="609585" rtl="0" eaLnBrk="0" fontAlgn="base" hangingPunct="0">
        <a:spcBef>
          <a:spcPct val="0"/>
        </a:spcBef>
        <a:spcAft>
          <a:spcPct val="0"/>
        </a:spcAft>
        <a:defRPr sz="5867">
          <a:solidFill>
            <a:schemeClr val="tx1"/>
          </a:solidFill>
          <a:latin typeface="Futura Medium" pitchFamily="8" charset="0"/>
          <a:ea typeface="Futura Medium" pitchFamily="8" charset="0"/>
          <a:cs typeface="Futura Medium" pitchFamily="8" charset="0"/>
        </a:defRPr>
      </a:lvl5pPr>
      <a:lvl6pPr marL="609585" algn="ctr" defTabSz="609585" rtl="0" fontAlgn="base">
        <a:spcBef>
          <a:spcPct val="0"/>
        </a:spcBef>
        <a:spcAft>
          <a:spcPct val="0"/>
        </a:spcAft>
        <a:defRPr sz="5867">
          <a:solidFill>
            <a:schemeClr val="tx1"/>
          </a:solidFill>
          <a:latin typeface="Futura Medium" pitchFamily="8" charset="0"/>
          <a:ea typeface="Futura Medium" pitchFamily="8" charset="0"/>
          <a:cs typeface="Futura Medium" pitchFamily="8" charset="0"/>
        </a:defRPr>
      </a:lvl6pPr>
      <a:lvl7pPr marL="1219170" algn="ctr" defTabSz="609585" rtl="0" fontAlgn="base">
        <a:spcBef>
          <a:spcPct val="0"/>
        </a:spcBef>
        <a:spcAft>
          <a:spcPct val="0"/>
        </a:spcAft>
        <a:defRPr sz="5867">
          <a:solidFill>
            <a:schemeClr val="tx1"/>
          </a:solidFill>
          <a:latin typeface="Futura Medium" pitchFamily="8" charset="0"/>
          <a:ea typeface="Futura Medium" pitchFamily="8" charset="0"/>
          <a:cs typeface="Futura Medium" pitchFamily="8" charset="0"/>
        </a:defRPr>
      </a:lvl7pPr>
      <a:lvl8pPr marL="1828754" algn="ctr" defTabSz="609585" rtl="0" fontAlgn="base">
        <a:spcBef>
          <a:spcPct val="0"/>
        </a:spcBef>
        <a:spcAft>
          <a:spcPct val="0"/>
        </a:spcAft>
        <a:defRPr sz="5867">
          <a:solidFill>
            <a:schemeClr val="tx1"/>
          </a:solidFill>
          <a:latin typeface="Futura Medium" pitchFamily="8" charset="0"/>
          <a:ea typeface="Futura Medium" pitchFamily="8" charset="0"/>
          <a:cs typeface="Futura Medium" pitchFamily="8" charset="0"/>
        </a:defRPr>
      </a:lvl8pPr>
      <a:lvl9pPr marL="2438339" algn="ctr" defTabSz="609585" rtl="0" fontAlgn="base">
        <a:spcBef>
          <a:spcPct val="0"/>
        </a:spcBef>
        <a:spcAft>
          <a:spcPct val="0"/>
        </a:spcAft>
        <a:defRPr sz="5867">
          <a:solidFill>
            <a:schemeClr val="tx1"/>
          </a:solidFill>
          <a:latin typeface="Futura Medium" pitchFamily="8" charset="0"/>
          <a:ea typeface="Futura Medium" pitchFamily="8" charset="0"/>
          <a:cs typeface="Futura Medium" pitchFamily="8"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1pPr>
      <a:lvl2pPr marL="990575" indent="-380990"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2pPr>
      <a:lvl3pPr marL="1523962" indent="-304792"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3pPr>
      <a:lvl4pPr marL="2133547" indent="-304792"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4pPr>
      <a:lvl5pPr marL="2743131" indent="-304792"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srides.org/" TargetMode="Externa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kutc.ku.edu/ma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Box 6">
            <a:extLst>
              <a:ext uri="{FF2B5EF4-FFF2-40B4-BE49-F238E27FC236}">
                <a16:creationId xmlns:a16="http://schemas.microsoft.com/office/drawing/2014/main" id="{A26CC32C-FFAF-409D-864E-BDCB2B544BA3}"/>
              </a:ext>
            </a:extLst>
          </p:cNvPr>
          <p:cNvSpPr txBox="1">
            <a:spLocks noChangeArrowheads="1"/>
          </p:cNvSpPr>
          <p:nvPr/>
        </p:nvSpPr>
        <p:spPr bwMode="auto">
          <a:xfrm>
            <a:off x="7632701" y="389467"/>
            <a:ext cx="403436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09585" fontAlgn="base">
              <a:spcBef>
                <a:spcPct val="0"/>
              </a:spcBef>
              <a:spcAft>
                <a:spcPct val="0"/>
              </a:spcAft>
            </a:pPr>
            <a:r>
              <a:rPr lang="en-US" altLang="en-US" sz="3733" b="1" dirty="0">
                <a:solidFill>
                  <a:srgbClr val="FFFFFF"/>
                </a:solidFill>
              </a:rPr>
              <a:t>Public Transit and Paratransit Programs in Kansas</a:t>
            </a:r>
            <a:endParaRPr lang="en-US" altLang="en-US" sz="3200" b="1" dirty="0">
              <a:solidFill>
                <a:srgbClr val="FFFFFF"/>
              </a:solidFill>
              <a:cs typeface="Arial" panose="020B0604020202020204" pitchFamily="34" charset="0"/>
            </a:endParaRPr>
          </a:p>
          <a:p>
            <a:pPr defTabSz="609585" fontAlgn="base">
              <a:spcBef>
                <a:spcPct val="0"/>
              </a:spcBef>
              <a:spcAft>
                <a:spcPct val="0"/>
              </a:spcAft>
            </a:pPr>
            <a:endParaRPr lang="en-US" altLang="en-US" sz="2667" dirty="0">
              <a:solidFill>
                <a:srgbClr val="FFFFFF"/>
              </a:solidFill>
              <a:cs typeface="Arial" panose="020B0604020202020204" pitchFamily="34" charset="0"/>
            </a:endParaRPr>
          </a:p>
          <a:p>
            <a:pPr defTabSz="609585" fontAlgn="base">
              <a:spcBef>
                <a:spcPct val="0"/>
              </a:spcBef>
              <a:spcAft>
                <a:spcPct val="0"/>
              </a:spcAft>
            </a:pPr>
            <a:r>
              <a:rPr lang="en-US" altLang="en-US" sz="2667" dirty="0">
                <a:solidFill>
                  <a:srgbClr val="FFFFFF"/>
                </a:solidFill>
                <a:cs typeface="Arial" panose="020B0604020202020204" pitchFamily="34" charset="0"/>
              </a:rPr>
              <a:t>Early Detection Works</a:t>
            </a:r>
            <a:br>
              <a:rPr lang="en-US" altLang="en-US" sz="2667" dirty="0">
                <a:solidFill>
                  <a:srgbClr val="FFFFFF"/>
                </a:solidFill>
                <a:cs typeface="Arial" panose="020B0604020202020204" pitchFamily="34" charset="0"/>
              </a:rPr>
            </a:br>
            <a:endParaRPr lang="en-US" altLang="en-US" sz="2667" dirty="0">
              <a:solidFill>
                <a:srgbClr val="FFFFFF"/>
              </a:solidFill>
              <a:cs typeface="Arial" panose="020B0604020202020204" pitchFamily="34" charset="0"/>
            </a:endParaRPr>
          </a:p>
          <a:p>
            <a:pPr defTabSz="609585" fontAlgn="base">
              <a:spcBef>
                <a:spcPct val="0"/>
              </a:spcBef>
              <a:spcAft>
                <a:spcPct val="0"/>
              </a:spcAft>
            </a:pPr>
            <a:r>
              <a:rPr lang="en-US" altLang="en-US" sz="2667" dirty="0">
                <a:solidFill>
                  <a:srgbClr val="FFFFFF"/>
                </a:solidFill>
                <a:cs typeface="Arial" panose="020B0604020202020204" pitchFamily="34" charset="0"/>
              </a:rPr>
              <a:t>Cory Davis/Rene Hart</a:t>
            </a:r>
          </a:p>
          <a:p>
            <a:pPr defTabSz="609585" fontAlgn="base">
              <a:spcBef>
                <a:spcPct val="0"/>
              </a:spcBef>
              <a:spcAft>
                <a:spcPct val="0"/>
              </a:spcAft>
            </a:pPr>
            <a:r>
              <a:rPr lang="en-US" altLang="en-US" dirty="0">
                <a:solidFill>
                  <a:srgbClr val="FFFFFF"/>
                </a:solidFill>
                <a:cs typeface="Arial" panose="020B0604020202020204" pitchFamily="34" charset="0"/>
              </a:rPr>
              <a:t>May 8th, 2019</a:t>
            </a:r>
            <a:endParaRPr lang="en-US" altLang="en-US" sz="2667" i="1" dirty="0">
              <a:solidFill>
                <a:srgbClr val="FFFFFF"/>
              </a:solidFill>
              <a:cs typeface="Arial" panose="020B0604020202020204" pitchFamily="34" charset="0"/>
            </a:endParaRPr>
          </a:p>
        </p:txBody>
      </p:sp>
    </p:spTree>
    <p:extLst>
      <p:ext uri="{BB962C8B-B14F-4D97-AF65-F5344CB8AC3E}">
        <p14:creationId xmlns:p14="http://schemas.microsoft.com/office/powerpoint/2010/main" val="2938082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F4DA-9FC5-48D7-B12E-07EAEEDD69DF}"/>
              </a:ext>
            </a:extLst>
          </p:cNvPr>
          <p:cNvSpPr>
            <a:spLocks noGrp="1"/>
          </p:cNvSpPr>
          <p:nvPr>
            <p:ph type="title"/>
          </p:nvPr>
        </p:nvSpPr>
        <p:spPr/>
        <p:txBody>
          <a:bodyPr/>
          <a:lstStyle/>
          <a:p>
            <a:pPr algn="l" defTabSz="914400" eaLnBrk="1" hangingPunct="1"/>
            <a:r>
              <a:rPr lang="en-US" sz="3200" dirty="0">
                <a:latin typeface="+mn-lt"/>
                <a:ea typeface="+mn-ea"/>
                <a:cs typeface="+mn-cs"/>
              </a:rPr>
              <a:t>Coordinated Plan- Findings and Strategies</a:t>
            </a:r>
          </a:p>
        </p:txBody>
      </p:sp>
      <p:sp>
        <p:nvSpPr>
          <p:cNvPr id="3" name="Content Placeholder 2">
            <a:extLst>
              <a:ext uri="{FF2B5EF4-FFF2-40B4-BE49-F238E27FC236}">
                <a16:creationId xmlns:a16="http://schemas.microsoft.com/office/drawing/2014/main" id="{FD0C7D24-0632-424C-80BF-D434E97DE501}"/>
              </a:ext>
            </a:extLst>
          </p:cNvPr>
          <p:cNvSpPr>
            <a:spLocks noGrp="1"/>
          </p:cNvSpPr>
          <p:nvPr>
            <p:ph sz="half" idx="1"/>
          </p:nvPr>
        </p:nvSpPr>
        <p:spPr>
          <a:xfrm>
            <a:off x="609601" y="2392464"/>
            <a:ext cx="5384800" cy="3394075"/>
          </a:xfrm>
        </p:spPr>
        <p:txBody>
          <a:bodyPr/>
          <a:lstStyle/>
          <a:p>
            <a:r>
              <a:rPr lang="en-US" b="1" dirty="0"/>
              <a:t>Common Areas of Needs Identified</a:t>
            </a:r>
          </a:p>
          <a:p>
            <a:pPr lvl="1"/>
            <a:r>
              <a:rPr lang="en-US" dirty="0"/>
              <a:t>Public Awareness</a:t>
            </a:r>
          </a:p>
          <a:p>
            <a:pPr lvl="1"/>
            <a:r>
              <a:rPr lang="en-US" dirty="0"/>
              <a:t>Meeting Future Demand</a:t>
            </a:r>
          </a:p>
          <a:p>
            <a:pPr lvl="2"/>
            <a:r>
              <a:rPr lang="en-US" dirty="0"/>
              <a:t>Funding</a:t>
            </a:r>
          </a:p>
          <a:p>
            <a:pPr lvl="2"/>
            <a:r>
              <a:rPr lang="en-US" dirty="0"/>
              <a:t>Driver Shortages</a:t>
            </a:r>
          </a:p>
          <a:p>
            <a:pPr lvl="2"/>
            <a:r>
              <a:rPr lang="en-US" dirty="0"/>
              <a:t>Increase is Enhanced Care Rides</a:t>
            </a:r>
          </a:p>
          <a:p>
            <a:pPr lvl="1"/>
            <a:r>
              <a:rPr lang="en-US" dirty="0"/>
              <a:t>Communication among agencies and between CTDs</a:t>
            </a:r>
          </a:p>
        </p:txBody>
      </p:sp>
      <p:sp>
        <p:nvSpPr>
          <p:cNvPr id="4" name="Content Placeholder 3">
            <a:extLst>
              <a:ext uri="{FF2B5EF4-FFF2-40B4-BE49-F238E27FC236}">
                <a16:creationId xmlns:a16="http://schemas.microsoft.com/office/drawing/2014/main" id="{7F2B4A70-ED3E-48CE-B5A2-1765AB34D287}"/>
              </a:ext>
            </a:extLst>
          </p:cNvPr>
          <p:cNvSpPr>
            <a:spLocks noGrp="1"/>
          </p:cNvSpPr>
          <p:nvPr>
            <p:ph sz="half" idx="2"/>
          </p:nvPr>
        </p:nvSpPr>
        <p:spPr>
          <a:xfrm>
            <a:off x="6197601" y="2392464"/>
            <a:ext cx="5384800" cy="3394075"/>
          </a:xfrm>
        </p:spPr>
        <p:txBody>
          <a:bodyPr/>
          <a:lstStyle/>
          <a:p>
            <a:r>
              <a:rPr lang="en-US" b="1" dirty="0"/>
              <a:t>Most Widely Supported Strategies</a:t>
            </a:r>
          </a:p>
          <a:p>
            <a:pPr lvl="1"/>
            <a:r>
              <a:rPr lang="en-US" dirty="0"/>
              <a:t>Expand Mobility Manager Coverage </a:t>
            </a:r>
          </a:p>
          <a:p>
            <a:pPr lvl="1"/>
            <a:r>
              <a:rPr lang="en-US" dirty="0"/>
              <a:t>Marketing/Branding &amp; Outreach</a:t>
            </a:r>
          </a:p>
          <a:p>
            <a:pPr lvl="1"/>
            <a:r>
              <a:rPr lang="en-US" dirty="0"/>
              <a:t>Promoting Community Benefits of Service/Coordination</a:t>
            </a:r>
          </a:p>
          <a:p>
            <a:pPr lvl="1"/>
            <a:r>
              <a:rPr lang="en-US" dirty="0"/>
              <a:t>Service Clearinghouse and Shared Data</a:t>
            </a:r>
          </a:p>
          <a:p>
            <a:pPr lvl="1"/>
            <a:r>
              <a:rPr lang="en-US" dirty="0"/>
              <a:t>Colleague Experience Sharing</a:t>
            </a:r>
          </a:p>
        </p:txBody>
      </p:sp>
    </p:spTree>
    <p:extLst>
      <p:ext uri="{BB962C8B-B14F-4D97-AF65-F5344CB8AC3E}">
        <p14:creationId xmlns:p14="http://schemas.microsoft.com/office/powerpoint/2010/main" val="310059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42842E-14F8-46B5-934D-57B893BBA53D}"/>
              </a:ext>
            </a:extLst>
          </p:cNvPr>
          <p:cNvSpPr>
            <a:spLocks noGrp="1"/>
          </p:cNvSpPr>
          <p:nvPr>
            <p:ph type="body" sz="half" idx="2"/>
          </p:nvPr>
        </p:nvSpPr>
        <p:spPr/>
        <p:txBody>
          <a:bodyPr/>
          <a:lstStyle/>
          <a:p>
            <a:pPr marL="457189" indent="-457189">
              <a:buFont typeface="Arial" panose="020B0604020202020204" pitchFamily="34" charset="0"/>
              <a:buChar char="•"/>
            </a:pPr>
            <a:r>
              <a:rPr lang="en-US" sz="2400" dirty="0">
                <a:solidFill>
                  <a:srgbClr val="0D3D7C"/>
                </a:solidFill>
                <a:latin typeface="Arial" panose="020B0604020202020204" pitchFamily="34" charset="0"/>
                <a:ea typeface="ＭＳ Ｐゴシック" panose="020B0600070205080204" pitchFamily="34" charset="-128"/>
                <a:cs typeface="Arial" panose="020B0604020202020204" pitchFamily="34" charset="0"/>
              </a:rPr>
              <a:t>Current Routes</a:t>
            </a:r>
          </a:p>
          <a:p>
            <a:endParaRPr lang="en-US" dirty="0"/>
          </a:p>
          <a:p>
            <a:pPr marL="1066774" lvl="1" indent="-457189">
              <a:buFont typeface="Arial" panose="020B0604020202020204" pitchFamily="34" charset="0"/>
              <a:buChar char="•"/>
            </a:pPr>
            <a:r>
              <a:rPr lang="en-US" sz="2000" dirty="0">
                <a:solidFill>
                  <a:srgbClr val="0D3D7C"/>
                </a:solidFill>
                <a:latin typeface="Arial" panose="020B0604020202020204" pitchFamily="34" charset="0"/>
                <a:ea typeface="ＭＳ Ｐゴシック" panose="020B0600070205080204" pitchFamily="34" charset="-128"/>
                <a:cs typeface="Arial" panose="020B0604020202020204" pitchFamily="34" charset="0"/>
              </a:rPr>
              <a:t>Wichita to Salina- Village Tours</a:t>
            </a:r>
          </a:p>
          <a:p>
            <a:pPr marL="1066774" lvl="1" indent="-457189">
              <a:buFont typeface="Arial" panose="020B0604020202020204" pitchFamily="34" charset="0"/>
              <a:buChar char="•"/>
            </a:pPr>
            <a:r>
              <a:rPr lang="en-US" sz="2000" dirty="0">
                <a:solidFill>
                  <a:srgbClr val="0D3D7C"/>
                </a:solidFill>
                <a:latin typeface="Arial" panose="020B0604020202020204" pitchFamily="34" charset="0"/>
                <a:ea typeface="ＭＳ Ｐゴシック" panose="020B0600070205080204" pitchFamily="34" charset="-128"/>
                <a:cs typeface="Arial" panose="020B0604020202020204" pitchFamily="34" charset="0"/>
              </a:rPr>
              <a:t>Wichita to Joplin, MO- Village Tours</a:t>
            </a:r>
          </a:p>
          <a:p>
            <a:pPr marL="1066774" lvl="1" indent="-457189">
              <a:buFont typeface="Arial" panose="020B0604020202020204" pitchFamily="34" charset="0"/>
              <a:buChar char="•"/>
            </a:pPr>
            <a:r>
              <a:rPr lang="en-US" sz="2000" dirty="0">
                <a:solidFill>
                  <a:srgbClr val="0D3D7C"/>
                </a:solidFill>
                <a:latin typeface="Arial" panose="020B0604020202020204" pitchFamily="34" charset="0"/>
                <a:ea typeface="ＭＳ Ｐゴシック" panose="020B0600070205080204" pitchFamily="34" charset="-128"/>
                <a:cs typeface="Arial" panose="020B0604020202020204" pitchFamily="34" charset="0"/>
              </a:rPr>
              <a:t>Kansas City to Salina- Greyhound</a:t>
            </a:r>
          </a:p>
          <a:p>
            <a:pPr marL="1066774" lvl="1" indent="-457189">
              <a:buFont typeface="Arial" panose="020B0604020202020204" pitchFamily="34" charset="0"/>
              <a:buChar char="•"/>
            </a:pPr>
            <a:r>
              <a:rPr lang="en-US" sz="2000" dirty="0">
                <a:solidFill>
                  <a:srgbClr val="0D3D7C"/>
                </a:solidFill>
                <a:latin typeface="Arial" panose="020B0604020202020204" pitchFamily="34" charset="0"/>
                <a:ea typeface="ＭＳ Ｐゴシック" panose="020B0600070205080204" pitchFamily="34" charset="-128"/>
                <a:cs typeface="Arial" panose="020B0604020202020204" pitchFamily="34" charset="0"/>
              </a:rPr>
              <a:t>Kansas City to Tulsa, OK- Jefferson Lines (Marketing Assistance)</a:t>
            </a:r>
          </a:p>
        </p:txBody>
      </p:sp>
      <p:sp>
        <p:nvSpPr>
          <p:cNvPr id="6" name="Title 5">
            <a:extLst>
              <a:ext uri="{FF2B5EF4-FFF2-40B4-BE49-F238E27FC236}">
                <a16:creationId xmlns:a16="http://schemas.microsoft.com/office/drawing/2014/main" id="{72158B0B-8323-4F9E-B3FF-3AE9608C33C9}"/>
              </a:ext>
            </a:extLst>
          </p:cNvPr>
          <p:cNvSpPr>
            <a:spLocks noGrp="1"/>
          </p:cNvSpPr>
          <p:nvPr>
            <p:ph type="title"/>
          </p:nvPr>
        </p:nvSpPr>
        <p:spPr/>
        <p:txBody>
          <a:bodyPr/>
          <a:lstStyle/>
          <a:p>
            <a:pPr defTabSz="914400" eaLnBrk="1" hangingPunct="1"/>
            <a:r>
              <a:rPr lang="en-US" sz="3200" dirty="0">
                <a:latin typeface="+mn-lt"/>
                <a:ea typeface="+mn-ea"/>
                <a:cs typeface="+mn-cs"/>
              </a:rPr>
              <a:t>Inter-City Bus Service</a:t>
            </a:r>
          </a:p>
        </p:txBody>
      </p:sp>
      <p:pic>
        <p:nvPicPr>
          <p:cNvPr id="1026" name="Picture 2" descr="Image result for Bee Line Kansas Bus images">
            <a:extLst>
              <a:ext uri="{FF2B5EF4-FFF2-40B4-BE49-F238E27FC236}">
                <a16:creationId xmlns:a16="http://schemas.microsoft.com/office/drawing/2014/main" id="{CB299C6A-2C2F-46C3-A288-10B2C791BF6B}"/>
              </a:ext>
            </a:extLst>
          </p:cNvPr>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6190950" y="1895271"/>
            <a:ext cx="5391448" cy="241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4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343903-1DBB-4A1B-A1D1-A491B6F6D345}"/>
              </a:ext>
            </a:extLst>
          </p:cNvPr>
          <p:cNvSpPr>
            <a:spLocks noGrp="1"/>
          </p:cNvSpPr>
          <p:nvPr>
            <p:ph type="title"/>
          </p:nvPr>
        </p:nvSpPr>
        <p:spPr bwMode="auto">
          <a:xfrm>
            <a:off x="2175933" y="301397"/>
            <a:ext cx="10016067" cy="69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r"/>
            <a:r>
              <a:rPr lang="en-US" altLang="en-US" sz="4267" b="1" dirty="0">
                <a:latin typeface="Arial" panose="020B0604020202020204" pitchFamily="34" charset="0"/>
                <a:cs typeface="Arial" panose="020B0604020202020204" pitchFamily="34" charset="0"/>
              </a:rPr>
              <a:t>Questions?</a:t>
            </a:r>
          </a:p>
        </p:txBody>
      </p:sp>
      <p:sp>
        <p:nvSpPr>
          <p:cNvPr id="9219" name="Content Placeholder 2">
            <a:extLst>
              <a:ext uri="{FF2B5EF4-FFF2-40B4-BE49-F238E27FC236}">
                <a16:creationId xmlns:a16="http://schemas.microsoft.com/office/drawing/2014/main" id="{240C7AA5-2F64-4191-8285-B49A3FE1315A}"/>
              </a:ext>
            </a:extLst>
          </p:cNvPr>
          <p:cNvSpPr txBox="1">
            <a:spLocks/>
          </p:cNvSpPr>
          <p:nvPr/>
        </p:nvSpPr>
        <p:spPr bwMode="auto">
          <a:xfrm>
            <a:off x="1122947" y="1418167"/>
            <a:ext cx="10694404" cy="491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defTabSz="609585" eaLnBrk="0" fontAlgn="base" hangingPunct="0">
              <a:spcBef>
                <a:spcPct val="20000"/>
              </a:spcBef>
              <a:spcAft>
                <a:spcPct val="0"/>
              </a:spcAft>
            </a:pPr>
            <a:r>
              <a:rPr lang="en-US" altLang="en-US" sz="3200" dirty="0">
                <a:solidFill>
                  <a:srgbClr val="0D3D7C"/>
                </a:solidFill>
                <a:cs typeface="Arial" panose="020B0604020202020204" pitchFamily="34" charset="0"/>
              </a:rPr>
              <a:t>Cory Davis </a:t>
            </a:r>
          </a:p>
          <a:p>
            <a:pPr marL="0" indent="0" defTabSz="609585" eaLnBrk="0" fontAlgn="base" hangingPunct="0">
              <a:spcBef>
                <a:spcPct val="20000"/>
              </a:spcBef>
              <a:spcAft>
                <a:spcPct val="0"/>
              </a:spcAft>
            </a:pPr>
            <a:r>
              <a:rPr lang="en-US" altLang="en-US" sz="3200" dirty="0">
                <a:solidFill>
                  <a:srgbClr val="0D3D7C"/>
                </a:solidFill>
                <a:cs typeface="Arial" panose="020B0604020202020204" pitchFamily="34" charset="0"/>
              </a:rPr>
              <a:t>Assistant Bureau Chief of Transportation Planning</a:t>
            </a:r>
          </a:p>
          <a:p>
            <a:pPr marL="0" indent="0" defTabSz="609585" eaLnBrk="0" fontAlgn="base" hangingPunct="0">
              <a:spcBef>
                <a:spcPct val="20000"/>
              </a:spcBef>
              <a:spcAft>
                <a:spcPct val="0"/>
              </a:spcAft>
            </a:pPr>
            <a:r>
              <a:rPr lang="en-US" altLang="en-US" sz="3200" dirty="0">
                <a:solidFill>
                  <a:srgbClr val="0D3D7C"/>
                </a:solidFill>
                <a:cs typeface="Arial" panose="020B0604020202020204" pitchFamily="34" charset="0"/>
              </a:rPr>
              <a:t>Kansas Department of Transportation</a:t>
            </a:r>
          </a:p>
          <a:p>
            <a:pPr marL="0" indent="0" defTabSz="609585" eaLnBrk="0" fontAlgn="base" hangingPunct="0">
              <a:spcBef>
                <a:spcPct val="20000"/>
              </a:spcBef>
              <a:spcAft>
                <a:spcPct val="0"/>
              </a:spcAft>
            </a:pPr>
            <a:r>
              <a:rPr lang="en-US" altLang="en-US" sz="3200" dirty="0">
                <a:solidFill>
                  <a:srgbClr val="0D3D7C"/>
                </a:solidFill>
                <a:cs typeface="Arial" panose="020B0604020202020204" pitchFamily="34" charset="0"/>
              </a:rPr>
              <a:t>785-296-7984</a:t>
            </a:r>
          </a:p>
          <a:p>
            <a:pPr marL="0" indent="0" defTabSz="609585" eaLnBrk="0" fontAlgn="base" hangingPunct="0">
              <a:spcBef>
                <a:spcPct val="20000"/>
              </a:spcBef>
              <a:spcAft>
                <a:spcPct val="0"/>
              </a:spcAft>
            </a:pPr>
            <a:r>
              <a:rPr lang="en-US" altLang="en-US" sz="3200" dirty="0">
                <a:solidFill>
                  <a:srgbClr val="0D3D7C"/>
                </a:solidFill>
                <a:cs typeface="Arial" panose="020B0604020202020204" pitchFamily="34" charset="0"/>
              </a:rPr>
              <a:t>Cory.Davis@ks.gov</a:t>
            </a:r>
          </a:p>
        </p:txBody>
      </p:sp>
    </p:spTree>
    <p:extLst>
      <p:ext uri="{BB962C8B-B14F-4D97-AF65-F5344CB8AC3E}">
        <p14:creationId xmlns:p14="http://schemas.microsoft.com/office/powerpoint/2010/main" val="320800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343903-1DBB-4A1B-A1D1-A491B6F6D345}"/>
              </a:ext>
            </a:extLst>
          </p:cNvPr>
          <p:cNvSpPr>
            <a:spLocks noGrp="1"/>
          </p:cNvSpPr>
          <p:nvPr>
            <p:ph type="title"/>
          </p:nvPr>
        </p:nvSpPr>
        <p:spPr bwMode="auto">
          <a:xfrm>
            <a:off x="2175933" y="281518"/>
            <a:ext cx="10016067" cy="69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r"/>
            <a:r>
              <a:rPr lang="en-US" altLang="en-US" sz="4267" b="1" dirty="0">
                <a:latin typeface="Arial" panose="020B0604020202020204" pitchFamily="34" charset="0"/>
                <a:cs typeface="Arial" panose="020B0604020202020204" pitchFamily="34" charset="0"/>
              </a:rPr>
              <a:t>What is transit?</a:t>
            </a:r>
          </a:p>
        </p:txBody>
      </p:sp>
      <p:sp>
        <p:nvSpPr>
          <p:cNvPr id="9219" name="Content Placeholder 2">
            <a:extLst>
              <a:ext uri="{FF2B5EF4-FFF2-40B4-BE49-F238E27FC236}">
                <a16:creationId xmlns:a16="http://schemas.microsoft.com/office/drawing/2014/main" id="{240C7AA5-2F64-4191-8285-B49A3FE1315A}"/>
              </a:ext>
            </a:extLst>
          </p:cNvPr>
          <p:cNvSpPr txBox="1">
            <a:spLocks/>
          </p:cNvSpPr>
          <p:nvPr/>
        </p:nvSpPr>
        <p:spPr bwMode="auto">
          <a:xfrm>
            <a:off x="5653618" y="1135591"/>
            <a:ext cx="6045200" cy="491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Transportation designed for people who choose not to or aren’t able to drive</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Critical part of our transportation network</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In 2016, Americans took 10.4 billion trips on public transportation </a:t>
            </a:r>
          </a:p>
          <a:p>
            <a:pPr marL="1257289" lvl="2"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Kansas ~10 million</a:t>
            </a:r>
          </a:p>
        </p:txBody>
      </p:sp>
      <p:pic>
        <p:nvPicPr>
          <p:cNvPr id="9220" name="Picture 4">
            <a:extLst>
              <a:ext uri="{FF2B5EF4-FFF2-40B4-BE49-F238E27FC236}">
                <a16:creationId xmlns:a16="http://schemas.microsoft.com/office/drawing/2014/main" id="{E895A8E4-615D-4320-8A48-B6504989EA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351" y="1764632"/>
            <a:ext cx="5039023" cy="38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73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343903-1DBB-4A1B-A1D1-A491B6F6D345}"/>
              </a:ext>
            </a:extLst>
          </p:cNvPr>
          <p:cNvSpPr>
            <a:spLocks noGrp="1"/>
          </p:cNvSpPr>
          <p:nvPr>
            <p:ph type="title"/>
          </p:nvPr>
        </p:nvSpPr>
        <p:spPr bwMode="auto">
          <a:xfrm>
            <a:off x="2174240" y="265476"/>
            <a:ext cx="10017760" cy="69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r"/>
            <a:r>
              <a:rPr lang="en-US" altLang="en-US" sz="4267" b="1" dirty="0">
                <a:latin typeface="Arial" panose="020B0604020202020204" pitchFamily="34" charset="0"/>
                <a:cs typeface="Arial" panose="020B0604020202020204" pitchFamily="34" charset="0"/>
              </a:rPr>
              <a:t>Why is transit so important?</a:t>
            </a:r>
          </a:p>
        </p:txBody>
      </p:sp>
      <p:sp>
        <p:nvSpPr>
          <p:cNvPr id="9219" name="Content Placeholder 2">
            <a:extLst>
              <a:ext uri="{FF2B5EF4-FFF2-40B4-BE49-F238E27FC236}">
                <a16:creationId xmlns:a16="http://schemas.microsoft.com/office/drawing/2014/main" id="{240C7AA5-2F64-4191-8285-B49A3FE1315A}"/>
              </a:ext>
            </a:extLst>
          </p:cNvPr>
          <p:cNvSpPr txBox="1">
            <a:spLocks/>
          </p:cNvSpPr>
          <p:nvPr/>
        </p:nvSpPr>
        <p:spPr bwMode="auto">
          <a:xfrm>
            <a:off x="5938792" y="1418167"/>
            <a:ext cx="6131292" cy="491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Local and long distance connections</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Provides access to goods, services, and other people</a:t>
            </a:r>
          </a:p>
          <a:p>
            <a:pPr marL="1257289" lvl="2" indent="-457189" defTabSz="609585" eaLnBrk="0" fontAlgn="base" hangingPunct="0">
              <a:spcBef>
                <a:spcPct val="20000"/>
              </a:spcBef>
              <a:spcAft>
                <a:spcPct val="0"/>
              </a:spcAft>
              <a:buFont typeface="Arial" panose="020B0604020202020204" pitchFamily="34" charset="0"/>
              <a:buChar char="•"/>
            </a:pPr>
            <a:r>
              <a:rPr lang="en-US" altLang="en-US" sz="2000" dirty="0">
                <a:solidFill>
                  <a:srgbClr val="0D3D7C"/>
                </a:solidFill>
                <a:cs typeface="Arial" panose="020B0604020202020204" pitchFamily="34" charset="0"/>
              </a:rPr>
              <a:t>Shopping, entertainment</a:t>
            </a:r>
          </a:p>
          <a:p>
            <a:pPr marL="1257289" lvl="2" indent="-457189" defTabSz="609585" eaLnBrk="0" fontAlgn="base" hangingPunct="0">
              <a:spcBef>
                <a:spcPct val="20000"/>
              </a:spcBef>
              <a:spcAft>
                <a:spcPct val="0"/>
              </a:spcAft>
              <a:buFont typeface="Arial" panose="020B0604020202020204" pitchFamily="34" charset="0"/>
              <a:buChar char="•"/>
            </a:pPr>
            <a:r>
              <a:rPr lang="en-US" altLang="en-US" sz="2000" dirty="0">
                <a:solidFill>
                  <a:srgbClr val="0D3D7C"/>
                </a:solidFill>
                <a:cs typeface="Arial" panose="020B0604020202020204" pitchFamily="34" charset="0"/>
              </a:rPr>
              <a:t>Medical, educational, religious</a:t>
            </a:r>
          </a:p>
          <a:p>
            <a:pPr marL="1257289" lvl="2" indent="-457189" defTabSz="609585" eaLnBrk="0" fontAlgn="base" hangingPunct="0">
              <a:spcBef>
                <a:spcPct val="20000"/>
              </a:spcBef>
              <a:spcAft>
                <a:spcPct val="0"/>
              </a:spcAft>
              <a:buFont typeface="Arial" panose="020B0604020202020204" pitchFamily="34" charset="0"/>
              <a:buChar char="•"/>
            </a:pPr>
            <a:r>
              <a:rPr lang="en-US" altLang="en-US" sz="2000" dirty="0">
                <a:solidFill>
                  <a:srgbClr val="0D3D7C"/>
                </a:solidFill>
                <a:cs typeface="Arial" panose="020B0604020202020204" pitchFamily="34" charset="0"/>
              </a:rPr>
              <a:t>Family, friends, events</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Increases mobility </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Encourages aging in place</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Supports local economies</a:t>
            </a: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844" y="1418167"/>
            <a:ext cx="5497922" cy="366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50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343903-1DBB-4A1B-A1D1-A491B6F6D345}"/>
              </a:ext>
            </a:extLst>
          </p:cNvPr>
          <p:cNvSpPr>
            <a:spLocks noGrp="1"/>
          </p:cNvSpPr>
          <p:nvPr>
            <p:ph type="title"/>
          </p:nvPr>
        </p:nvSpPr>
        <p:spPr bwMode="auto">
          <a:xfrm>
            <a:off x="2175933" y="281518"/>
            <a:ext cx="10016067" cy="69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r"/>
            <a:r>
              <a:rPr lang="en-US" altLang="en-US" sz="4267" b="1" dirty="0">
                <a:latin typeface="Arial" panose="020B0604020202020204" pitchFamily="34" charset="0"/>
                <a:cs typeface="Arial" panose="020B0604020202020204" pitchFamily="34" charset="0"/>
              </a:rPr>
              <a:t>Where is transit?</a:t>
            </a:r>
          </a:p>
        </p:txBody>
      </p:sp>
      <p:sp>
        <p:nvSpPr>
          <p:cNvPr id="9219" name="Content Placeholder 2">
            <a:extLst>
              <a:ext uri="{FF2B5EF4-FFF2-40B4-BE49-F238E27FC236}">
                <a16:creationId xmlns:a16="http://schemas.microsoft.com/office/drawing/2014/main" id="{240C7AA5-2F64-4191-8285-B49A3FE1315A}"/>
              </a:ext>
            </a:extLst>
          </p:cNvPr>
          <p:cNvSpPr txBox="1">
            <a:spLocks/>
          </p:cNvSpPr>
          <p:nvPr/>
        </p:nvSpPr>
        <p:spPr bwMode="auto">
          <a:xfrm>
            <a:off x="5772151" y="1418167"/>
            <a:ext cx="6045200" cy="491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189" indent="-457189" defTabSz="609585" eaLnBrk="0" fontAlgn="base" hangingPunct="0">
              <a:spcBef>
                <a:spcPct val="20000"/>
              </a:spcBef>
              <a:spcAft>
                <a:spcPct val="0"/>
              </a:spcAft>
              <a:buFont typeface="Arial" panose="020B0604020202020204" pitchFamily="34" charset="0"/>
              <a:buChar char="•"/>
            </a:pPr>
            <a:endParaRPr lang="en-US" altLang="en-US" sz="3200" dirty="0">
              <a:solidFill>
                <a:srgbClr val="0D3D7C"/>
              </a:solidFill>
              <a:cs typeface="Arial" panose="020B0604020202020204" pitchFamily="34" charset="0"/>
            </a:endParaRPr>
          </a:p>
        </p:txBody>
      </p:sp>
      <p:pic>
        <p:nvPicPr>
          <p:cNvPr id="5" name="Picture 3"/>
          <p:cNvPicPr>
            <a:picLocks noChangeAspect="1"/>
          </p:cNvPicPr>
          <p:nvPr/>
        </p:nvPicPr>
        <p:blipFill rotWithShape="1">
          <a:blip r:embed="rId3">
            <a:extLst>
              <a:ext uri="{28A0092B-C50C-407E-A947-70E740481C1C}">
                <a14:useLocalDpi xmlns:a14="http://schemas.microsoft.com/office/drawing/2010/main" val="0"/>
              </a:ext>
            </a:extLst>
          </a:blip>
          <a:srcRect l="7500" t="14616" r="18333" b="16180"/>
          <a:stretch/>
        </p:blipFill>
        <p:spPr bwMode="auto">
          <a:xfrm>
            <a:off x="687769" y="1053624"/>
            <a:ext cx="10451155" cy="528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76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343903-1DBB-4A1B-A1D1-A491B6F6D345}"/>
              </a:ext>
            </a:extLst>
          </p:cNvPr>
          <p:cNvSpPr>
            <a:spLocks noGrp="1"/>
          </p:cNvSpPr>
          <p:nvPr>
            <p:ph type="title"/>
          </p:nvPr>
        </p:nvSpPr>
        <p:spPr bwMode="auto">
          <a:xfrm>
            <a:off x="2175933" y="281518"/>
            <a:ext cx="10016067" cy="69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r"/>
            <a:r>
              <a:rPr lang="en-US" altLang="en-US" sz="4267" b="1" dirty="0">
                <a:latin typeface="Arial" panose="020B0604020202020204" pitchFamily="34" charset="0"/>
                <a:cs typeface="Arial" panose="020B0604020202020204" pitchFamily="34" charset="0"/>
              </a:rPr>
              <a:t>Types of transit – Client Specific</a:t>
            </a:r>
          </a:p>
        </p:txBody>
      </p:sp>
      <p:sp>
        <p:nvSpPr>
          <p:cNvPr id="9219" name="Content Placeholder 2">
            <a:extLst>
              <a:ext uri="{FF2B5EF4-FFF2-40B4-BE49-F238E27FC236}">
                <a16:creationId xmlns:a16="http://schemas.microsoft.com/office/drawing/2014/main" id="{240C7AA5-2F64-4191-8285-B49A3FE1315A}"/>
              </a:ext>
            </a:extLst>
          </p:cNvPr>
          <p:cNvSpPr txBox="1">
            <a:spLocks/>
          </p:cNvSpPr>
          <p:nvPr/>
        </p:nvSpPr>
        <p:spPr bwMode="auto">
          <a:xfrm>
            <a:off x="5772151" y="1418167"/>
            <a:ext cx="6045200" cy="491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Nursing home</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Senior center</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Medical facility</a:t>
            </a:r>
          </a:p>
          <a:p>
            <a:pPr marL="457189" indent="-457189" defTabSz="609585" eaLnBrk="0" fontAlgn="base" hangingPunct="0">
              <a:spcBef>
                <a:spcPct val="20000"/>
              </a:spcBef>
              <a:spcAft>
                <a:spcPct val="0"/>
              </a:spcAft>
              <a:buFont typeface="Arial" panose="020B0604020202020204" pitchFamily="34" charset="0"/>
              <a:buChar char="•"/>
            </a:pPr>
            <a:endParaRPr lang="en-US" altLang="en-US" sz="3200" dirty="0">
              <a:solidFill>
                <a:srgbClr val="0D3D7C"/>
              </a:solidFill>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616" y="1604208"/>
            <a:ext cx="4223026" cy="398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48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343903-1DBB-4A1B-A1D1-A491B6F6D345}"/>
              </a:ext>
            </a:extLst>
          </p:cNvPr>
          <p:cNvSpPr>
            <a:spLocks noGrp="1"/>
          </p:cNvSpPr>
          <p:nvPr>
            <p:ph type="title"/>
          </p:nvPr>
        </p:nvSpPr>
        <p:spPr bwMode="auto">
          <a:xfrm>
            <a:off x="2175933" y="281518"/>
            <a:ext cx="10016067" cy="69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r"/>
            <a:r>
              <a:rPr lang="en-US" altLang="en-US" sz="4267" b="1" dirty="0">
                <a:latin typeface="Arial" panose="020B0604020202020204" pitchFamily="34" charset="0"/>
                <a:cs typeface="Arial" panose="020B0604020202020204" pitchFamily="34" charset="0"/>
              </a:rPr>
              <a:t>Specific KDOT Programs</a:t>
            </a:r>
          </a:p>
        </p:txBody>
      </p:sp>
      <p:sp>
        <p:nvSpPr>
          <p:cNvPr id="9219" name="Content Placeholder 2">
            <a:extLst>
              <a:ext uri="{FF2B5EF4-FFF2-40B4-BE49-F238E27FC236}">
                <a16:creationId xmlns:a16="http://schemas.microsoft.com/office/drawing/2014/main" id="{240C7AA5-2F64-4191-8285-B49A3FE1315A}"/>
              </a:ext>
            </a:extLst>
          </p:cNvPr>
          <p:cNvSpPr txBox="1">
            <a:spLocks/>
          </p:cNvSpPr>
          <p:nvPr/>
        </p:nvSpPr>
        <p:spPr bwMode="auto">
          <a:xfrm>
            <a:off x="5387140" y="1751798"/>
            <a:ext cx="6298867" cy="432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5311 – General Public Transportation</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5310 – Elderly and Disabled</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5339 – Bus and Bus Facilities</a:t>
            </a:r>
          </a:p>
          <a:p>
            <a:pPr marL="457189" indent="-457189" defTabSz="609585" eaLnBrk="0" fontAlgn="base" hangingPunct="0">
              <a:spcBef>
                <a:spcPct val="20000"/>
              </a:spcBef>
              <a:spcAft>
                <a:spcPct val="0"/>
              </a:spcAft>
              <a:buFont typeface="Arial" panose="020B0604020202020204" pitchFamily="34" charset="0"/>
              <a:buChar char="•"/>
            </a:pPr>
            <a:r>
              <a:rPr lang="en-US" altLang="en-US" sz="3200" dirty="0">
                <a:solidFill>
                  <a:srgbClr val="0D3D7C"/>
                </a:solidFill>
                <a:cs typeface="Arial" panose="020B0604020202020204" pitchFamily="34" charset="0"/>
              </a:rPr>
              <a:t>State Funding</a:t>
            </a:r>
          </a:p>
          <a:p>
            <a:pPr marL="1257289" lvl="2" indent="-457189" defTabSz="609585" eaLnBrk="0" fontAlgn="base" hangingPunct="0">
              <a:spcBef>
                <a:spcPct val="20000"/>
              </a:spcBef>
              <a:spcAft>
                <a:spcPct val="0"/>
              </a:spcAft>
              <a:buFont typeface="Arial" panose="020B0604020202020204" pitchFamily="34" charset="0"/>
              <a:buChar char="•"/>
            </a:pPr>
            <a:r>
              <a:rPr lang="en-US" altLang="en-US" sz="2000" dirty="0">
                <a:solidFill>
                  <a:srgbClr val="0D3D7C"/>
                </a:solidFill>
                <a:cs typeface="Arial" panose="020B0604020202020204" pitchFamily="34" charset="0"/>
              </a:rPr>
              <a:t>Operations support</a:t>
            </a:r>
          </a:p>
          <a:p>
            <a:pPr marL="1257289" lvl="2" indent="-457189" defTabSz="609585" eaLnBrk="0" fontAlgn="base" hangingPunct="0">
              <a:spcBef>
                <a:spcPct val="20000"/>
              </a:spcBef>
              <a:spcAft>
                <a:spcPct val="0"/>
              </a:spcAft>
              <a:buFont typeface="Arial" panose="020B0604020202020204" pitchFamily="34" charset="0"/>
              <a:buChar char="•"/>
            </a:pPr>
            <a:r>
              <a:rPr lang="en-US" altLang="en-US" sz="2000" dirty="0">
                <a:solidFill>
                  <a:srgbClr val="0D3D7C"/>
                </a:solidFill>
                <a:cs typeface="Arial" panose="020B0604020202020204" pitchFamily="34" charset="0"/>
              </a:rPr>
              <a:t>Technology</a:t>
            </a:r>
          </a:p>
          <a:p>
            <a:pPr marL="1257289" lvl="2" indent="-457189" defTabSz="609585" eaLnBrk="0" fontAlgn="base" hangingPunct="0">
              <a:spcBef>
                <a:spcPct val="20000"/>
              </a:spcBef>
              <a:spcAft>
                <a:spcPct val="0"/>
              </a:spcAft>
              <a:buFont typeface="Arial" panose="020B0604020202020204" pitchFamily="34" charset="0"/>
              <a:buChar char="•"/>
            </a:pPr>
            <a:r>
              <a:rPr lang="en-US" altLang="en-US" sz="2000" dirty="0">
                <a:solidFill>
                  <a:srgbClr val="0D3D7C"/>
                </a:solidFill>
                <a:cs typeface="Arial" panose="020B0604020202020204" pitchFamily="34" charset="0"/>
              </a:rPr>
              <a:t>Long-range planning</a:t>
            </a:r>
          </a:p>
          <a:p>
            <a:pPr marL="1257289" lvl="2" indent="-457189" defTabSz="609585" eaLnBrk="0" fontAlgn="base" hangingPunct="0">
              <a:spcBef>
                <a:spcPct val="20000"/>
              </a:spcBef>
              <a:spcAft>
                <a:spcPct val="0"/>
              </a:spcAft>
              <a:buFont typeface="Arial" panose="020B0604020202020204" pitchFamily="34" charset="0"/>
              <a:buChar char="•"/>
            </a:pPr>
            <a:r>
              <a:rPr lang="en-US" altLang="en-US" sz="2000" dirty="0">
                <a:solidFill>
                  <a:srgbClr val="0D3D7C"/>
                </a:solidFill>
                <a:cs typeface="Arial" panose="020B0604020202020204" pitchFamily="34" charset="0"/>
              </a:rPr>
              <a:t>Mobility management</a:t>
            </a:r>
            <a:endParaRPr lang="en-US" altLang="en-US" sz="3200" dirty="0">
              <a:solidFill>
                <a:srgbClr val="0D3D7C"/>
              </a:solidFill>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95" y="1982803"/>
            <a:ext cx="5197645" cy="3465096"/>
          </a:xfrm>
          <a:prstGeom prst="rect">
            <a:avLst/>
          </a:prstGeom>
        </p:spPr>
      </p:pic>
    </p:spTree>
    <p:extLst>
      <p:ext uri="{BB962C8B-B14F-4D97-AF65-F5344CB8AC3E}">
        <p14:creationId xmlns:p14="http://schemas.microsoft.com/office/powerpoint/2010/main" val="368087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DB4D-5E41-48C8-B231-AF766297FE14}"/>
              </a:ext>
            </a:extLst>
          </p:cNvPr>
          <p:cNvSpPr>
            <a:spLocks noGrp="1"/>
          </p:cNvSpPr>
          <p:nvPr>
            <p:ph type="title"/>
          </p:nvPr>
        </p:nvSpPr>
        <p:spPr>
          <a:xfrm>
            <a:off x="774970" y="162772"/>
            <a:ext cx="10972800" cy="690561"/>
          </a:xfrm>
        </p:spPr>
        <p:txBody>
          <a:bodyPr/>
          <a:lstStyle/>
          <a:p>
            <a:pPr algn="r"/>
            <a:r>
              <a:rPr lang="en-US" sz="4267" b="1" dirty="0">
                <a:latin typeface="Arial" panose="020B0604020202020204" pitchFamily="34" charset="0"/>
                <a:cs typeface="Arial" panose="020B0604020202020204" pitchFamily="34" charset="0"/>
              </a:rPr>
              <a:t>Online</a:t>
            </a:r>
            <a:r>
              <a:rPr lang="en-US" b="1" dirty="0"/>
              <a:t> </a:t>
            </a:r>
            <a:r>
              <a:rPr lang="en-US" sz="4267" b="1" dirty="0">
                <a:latin typeface="Arial" panose="020B0604020202020204" pitchFamily="34" charset="0"/>
                <a:cs typeface="Arial" panose="020B0604020202020204" pitchFamily="34" charset="0"/>
              </a:rPr>
              <a:t>Resources</a:t>
            </a:r>
          </a:p>
        </p:txBody>
      </p:sp>
      <p:pic>
        <p:nvPicPr>
          <p:cNvPr id="3" name="Picture 2">
            <a:hlinkClick r:id="rId2"/>
            <a:extLst>
              <a:ext uri="{FF2B5EF4-FFF2-40B4-BE49-F238E27FC236}">
                <a16:creationId xmlns:a16="http://schemas.microsoft.com/office/drawing/2014/main" id="{8FC4E0FE-9577-4517-8F6D-3ABAD66BC2EE}"/>
              </a:ext>
            </a:extLst>
          </p:cNvPr>
          <p:cNvPicPr>
            <a:picLocks noChangeAspect="1"/>
          </p:cNvPicPr>
          <p:nvPr/>
        </p:nvPicPr>
        <p:blipFill>
          <a:blip r:embed="rId3"/>
          <a:stretch>
            <a:fillRect/>
          </a:stretch>
        </p:blipFill>
        <p:spPr>
          <a:xfrm>
            <a:off x="5752492" y="2298376"/>
            <a:ext cx="6332504" cy="2684052"/>
          </a:xfrm>
          <a:prstGeom prst="rect">
            <a:avLst/>
          </a:prstGeom>
        </p:spPr>
      </p:pic>
      <p:pic>
        <p:nvPicPr>
          <p:cNvPr id="4" name="Picture 3">
            <a:hlinkClick r:id="rId4"/>
            <a:extLst>
              <a:ext uri="{FF2B5EF4-FFF2-40B4-BE49-F238E27FC236}">
                <a16:creationId xmlns:a16="http://schemas.microsoft.com/office/drawing/2014/main" id="{355BB2F7-E299-4BC6-8FE5-D3B0E79CF14B}"/>
              </a:ext>
            </a:extLst>
          </p:cNvPr>
          <p:cNvPicPr>
            <a:picLocks noChangeAspect="1"/>
          </p:cNvPicPr>
          <p:nvPr/>
        </p:nvPicPr>
        <p:blipFill>
          <a:blip r:embed="rId5"/>
          <a:stretch>
            <a:fillRect/>
          </a:stretch>
        </p:blipFill>
        <p:spPr>
          <a:xfrm>
            <a:off x="363368" y="2117737"/>
            <a:ext cx="5496128" cy="3045331"/>
          </a:xfrm>
          <a:prstGeom prst="rect">
            <a:avLst/>
          </a:prstGeom>
        </p:spPr>
      </p:pic>
    </p:spTree>
    <p:extLst>
      <p:ext uri="{BB962C8B-B14F-4D97-AF65-F5344CB8AC3E}">
        <p14:creationId xmlns:p14="http://schemas.microsoft.com/office/powerpoint/2010/main" val="203224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343903-1DBB-4A1B-A1D1-A491B6F6D345}"/>
              </a:ext>
            </a:extLst>
          </p:cNvPr>
          <p:cNvSpPr>
            <a:spLocks noGrp="1"/>
          </p:cNvSpPr>
          <p:nvPr>
            <p:ph type="title"/>
          </p:nvPr>
        </p:nvSpPr>
        <p:spPr bwMode="auto">
          <a:xfrm>
            <a:off x="4727643" y="301397"/>
            <a:ext cx="7464357" cy="690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r"/>
            <a:r>
              <a:rPr lang="en-US" altLang="en-US" sz="3200" b="1" dirty="0">
                <a:latin typeface="Futura Medium"/>
                <a:cs typeface="Arial" panose="020B0604020202020204" pitchFamily="34" charset="0"/>
              </a:rPr>
              <a:t>Regional Business Model</a:t>
            </a:r>
          </a:p>
        </p:txBody>
      </p:sp>
      <p:sp>
        <p:nvSpPr>
          <p:cNvPr id="9219" name="Content Placeholder 2">
            <a:extLst>
              <a:ext uri="{FF2B5EF4-FFF2-40B4-BE49-F238E27FC236}">
                <a16:creationId xmlns:a16="http://schemas.microsoft.com/office/drawing/2014/main" id="{240C7AA5-2F64-4191-8285-B49A3FE1315A}"/>
              </a:ext>
            </a:extLst>
          </p:cNvPr>
          <p:cNvSpPr txBox="1">
            <a:spLocks/>
          </p:cNvSpPr>
          <p:nvPr/>
        </p:nvSpPr>
        <p:spPr bwMode="auto">
          <a:xfrm>
            <a:off x="5772151" y="1418167"/>
            <a:ext cx="6045200" cy="491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189" indent="-457189" defTabSz="609585" eaLnBrk="0" fontAlgn="base" hangingPunct="0">
              <a:spcBef>
                <a:spcPct val="20000"/>
              </a:spcBef>
              <a:spcAft>
                <a:spcPct val="0"/>
              </a:spcAft>
              <a:buFont typeface="Arial" panose="020B0604020202020204" pitchFamily="34" charset="0"/>
              <a:buChar char="•"/>
            </a:pPr>
            <a:endParaRPr lang="en-US" altLang="en-US" sz="3200" dirty="0">
              <a:solidFill>
                <a:srgbClr val="0D3D7C"/>
              </a:solidFill>
              <a:cs typeface="Arial" panose="020B0604020202020204" pitchFamily="34" charset="0"/>
            </a:endParaRPr>
          </a:p>
        </p:txBody>
      </p:sp>
      <p:sp>
        <p:nvSpPr>
          <p:cNvPr id="4" name="Content Placeholder 5">
            <a:extLst>
              <a:ext uri="{FF2B5EF4-FFF2-40B4-BE49-F238E27FC236}">
                <a16:creationId xmlns:a16="http://schemas.microsoft.com/office/drawing/2014/main" id="{2C1BF772-1CB2-438C-856C-B2482D0307C5}"/>
              </a:ext>
            </a:extLst>
          </p:cNvPr>
          <p:cNvSpPr txBox="1">
            <a:spLocks/>
          </p:cNvSpPr>
          <p:nvPr/>
        </p:nvSpPr>
        <p:spPr>
          <a:xfrm>
            <a:off x="374649" y="2273798"/>
            <a:ext cx="7224047" cy="3545230"/>
          </a:xfrm>
          <a:prstGeom prst="rect">
            <a:avLst/>
          </a:prstGeom>
        </p:spPr>
        <p:txBody>
          <a:bodyPr>
            <a:normAutofit/>
          </a:bodyPr>
          <a:lstStyle>
            <a:lvl1pPr marL="457189" indent="-457189"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1pPr>
            <a:lvl2pPr marL="990575" indent="-380990"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2pPr>
            <a:lvl3pPr marL="1523962" indent="-304792"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3pPr>
            <a:lvl4pPr marL="2133547" indent="-304792"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4pPr>
            <a:lvl5pPr marL="2743131" indent="-304792" algn="l" defTabSz="609585" rtl="0" eaLnBrk="0" fontAlgn="base" hangingPunct="0">
              <a:spcBef>
                <a:spcPct val="20000"/>
              </a:spcBef>
              <a:spcAft>
                <a:spcPct val="0"/>
              </a:spcAft>
              <a:buFont typeface="Arial" panose="020B0604020202020204" pitchFamily="34" charset="0"/>
              <a:buChar char="»"/>
              <a:defRPr kern="1200">
                <a:solidFill>
                  <a:srgbClr val="373737"/>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i="1" u="sng" dirty="0"/>
              <a:t>Regional Routes</a:t>
            </a:r>
            <a:r>
              <a:rPr lang="en-US" dirty="0"/>
              <a:t> – Multiple providers share responsibility - preventing duplication</a:t>
            </a:r>
          </a:p>
          <a:p>
            <a:r>
              <a:rPr lang="en-US" i="1" u="sng" dirty="0"/>
              <a:t>Coordinated Scheduling</a:t>
            </a:r>
            <a:r>
              <a:rPr lang="en-US" dirty="0"/>
              <a:t> –Provides providers with knowledge and details of other trips in their area</a:t>
            </a:r>
          </a:p>
          <a:p>
            <a:r>
              <a:rPr lang="en-US" i="1" u="sng" dirty="0"/>
              <a:t>Mobility Management</a:t>
            </a:r>
            <a:r>
              <a:rPr lang="en-US" dirty="0"/>
              <a:t> –Regional resource rider training, outreach, coordination with employers, medical centers, and human services agencies</a:t>
            </a:r>
          </a:p>
          <a:p>
            <a:r>
              <a:rPr lang="en-US" i="1" u="sng" dirty="0"/>
              <a:t>Regional Governance Structure</a:t>
            </a:r>
            <a:r>
              <a:rPr lang="en-US" dirty="0"/>
              <a:t> – Framework for REGIONAL decision-making for COORDINATION </a:t>
            </a:r>
          </a:p>
          <a:p>
            <a:r>
              <a:rPr lang="en-US" i="1" u="sng" dirty="0"/>
              <a:t>Branding Elements</a:t>
            </a:r>
            <a:r>
              <a:rPr lang="en-US" dirty="0"/>
              <a:t> – Convey the connection between the provider, the CTD, and KDOT’s public transportation program</a:t>
            </a:r>
          </a:p>
          <a:p>
            <a:endParaRPr lang="en-US" dirty="0"/>
          </a:p>
        </p:txBody>
      </p:sp>
      <p:pic>
        <p:nvPicPr>
          <p:cNvPr id="5" name="Picture 4">
            <a:extLst>
              <a:ext uri="{FF2B5EF4-FFF2-40B4-BE49-F238E27FC236}">
                <a16:creationId xmlns:a16="http://schemas.microsoft.com/office/drawing/2014/main" id="{B04FC0D2-CC56-4DBD-9C5D-5F8EF7DEDCD8}"/>
              </a:ext>
            </a:extLst>
          </p:cNvPr>
          <p:cNvPicPr>
            <a:picLocks noChangeAspect="1"/>
          </p:cNvPicPr>
          <p:nvPr/>
        </p:nvPicPr>
        <p:blipFill>
          <a:blip r:embed="rId3"/>
          <a:stretch>
            <a:fillRect/>
          </a:stretch>
        </p:blipFill>
        <p:spPr>
          <a:xfrm>
            <a:off x="7474681" y="1458179"/>
            <a:ext cx="4375354" cy="2286970"/>
          </a:xfrm>
          <a:prstGeom prst="rect">
            <a:avLst/>
          </a:prstGeom>
        </p:spPr>
      </p:pic>
      <p:sp>
        <p:nvSpPr>
          <p:cNvPr id="2" name="TextBox 1">
            <a:extLst>
              <a:ext uri="{FF2B5EF4-FFF2-40B4-BE49-F238E27FC236}">
                <a16:creationId xmlns:a16="http://schemas.microsoft.com/office/drawing/2014/main" id="{E52541A9-85B3-4D1E-8BC3-DA23F8F51AF1}"/>
              </a:ext>
            </a:extLst>
          </p:cNvPr>
          <p:cNvSpPr txBox="1"/>
          <p:nvPr/>
        </p:nvSpPr>
        <p:spPr>
          <a:xfrm>
            <a:off x="836578" y="1329375"/>
            <a:ext cx="6045200" cy="584775"/>
          </a:xfrm>
          <a:prstGeom prst="rect">
            <a:avLst/>
          </a:prstGeom>
          <a:noFill/>
        </p:spPr>
        <p:txBody>
          <a:bodyPr wrap="square" rtlCol="0">
            <a:spAutoFit/>
          </a:bodyPr>
          <a:lstStyle/>
          <a:p>
            <a:r>
              <a:rPr lang="en-US" sz="3200" dirty="0"/>
              <a:t>Transit Business Model Strategies</a:t>
            </a:r>
          </a:p>
        </p:txBody>
      </p:sp>
    </p:spTree>
    <p:extLst>
      <p:ext uri="{BB962C8B-B14F-4D97-AF65-F5344CB8AC3E}">
        <p14:creationId xmlns:p14="http://schemas.microsoft.com/office/powerpoint/2010/main" val="140488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02720" y="1178213"/>
            <a:ext cx="10685456" cy="5071862"/>
          </a:xfrm>
          <a:prstGeom prst="rect">
            <a:avLst/>
          </a:prstGeom>
        </p:spPr>
      </p:pic>
      <p:sp>
        <p:nvSpPr>
          <p:cNvPr id="2" name="Title 1"/>
          <p:cNvSpPr>
            <a:spLocks noGrp="1"/>
          </p:cNvSpPr>
          <p:nvPr>
            <p:ph type="title"/>
          </p:nvPr>
        </p:nvSpPr>
        <p:spPr>
          <a:xfrm>
            <a:off x="585821" y="1408500"/>
            <a:ext cx="10972800" cy="1087795"/>
          </a:xfrm>
        </p:spPr>
        <p:txBody>
          <a:bodyPr/>
          <a:lstStyle/>
          <a:p>
            <a:pPr algn="l" defTabSz="914400" eaLnBrk="1" hangingPunct="1"/>
            <a:r>
              <a:rPr lang="en-US" sz="3200" dirty="0">
                <a:solidFill>
                  <a:schemeClr val="tx1"/>
                </a:solidFill>
                <a:latin typeface="+mn-lt"/>
                <a:ea typeface="+mn-ea"/>
                <a:cs typeface="+mn-cs"/>
              </a:rPr>
              <a:t>Coordinated Plan – Linking </a:t>
            </a:r>
            <a:br>
              <a:rPr lang="en-US" sz="3200" dirty="0">
                <a:solidFill>
                  <a:schemeClr val="tx1"/>
                </a:solidFill>
                <a:latin typeface="+mn-lt"/>
                <a:ea typeface="+mn-ea"/>
                <a:cs typeface="+mn-cs"/>
              </a:rPr>
            </a:br>
            <a:r>
              <a:rPr lang="en-US" sz="3200" dirty="0">
                <a:solidFill>
                  <a:schemeClr val="tx1"/>
                </a:solidFill>
                <a:latin typeface="+mn-lt"/>
                <a:ea typeface="+mn-ea"/>
                <a:cs typeface="+mn-cs"/>
              </a:rPr>
              <a:t>Transportation and Human Services</a:t>
            </a:r>
          </a:p>
        </p:txBody>
      </p:sp>
      <p:sp>
        <p:nvSpPr>
          <p:cNvPr id="6" name="Slide Number Placeholder 5"/>
          <p:cNvSpPr>
            <a:spLocks noGrp="1"/>
          </p:cNvSpPr>
          <p:nvPr>
            <p:ph type="sldNum" sz="quarter" idx="12"/>
          </p:nvPr>
        </p:nvSpPr>
        <p:spPr>
          <a:xfrm>
            <a:off x="0" y="1017030"/>
            <a:ext cx="711200" cy="244476"/>
          </a:xfrm>
          <a:prstGeom prst="rect">
            <a:avLst/>
          </a:prstGeom>
        </p:spPr>
        <p:txBody>
          <a:bodyPr vert="horz" anchor="ctr" anchorCtr="0">
            <a:normAutofit fontScale="85000" lnSpcReduction="20000"/>
          </a:bodyPr>
          <a:lstStyle>
            <a:defPPr>
              <a:defRPr lang="en-US"/>
            </a:defPPr>
            <a:lvl1pPr marL="0" algn="ctr" defTabSz="457200" rtl="0" eaLnBrk="1" latinLnBrk="0" hangingPunct="1">
              <a:defRPr kumimoji="0" sz="14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894B41-AC6F-3E49-BB6A-ACD8E9C3D00E}" type="slidenum">
              <a:rPr lang="en-US" smtClean="0"/>
              <a:pPr/>
              <a:t>9</a:t>
            </a:fld>
            <a:endParaRPr lang="en-US" dirty="0"/>
          </a:p>
        </p:txBody>
      </p:sp>
      <p:sp>
        <p:nvSpPr>
          <p:cNvPr id="3" name="Content Placeholder 2"/>
          <p:cNvSpPr>
            <a:spLocks noGrp="1"/>
          </p:cNvSpPr>
          <p:nvPr>
            <p:ph sz="quarter" idx="1"/>
          </p:nvPr>
        </p:nvSpPr>
        <p:spPr>
          <a:xfrm>
            <a:off x="605277" y="2503101"/>
            <a:ext cx="10972800" cy="2946399"/>
          </a:xfrm>
        </p:spPr>
        <p:txBody>
          <a:bodyPr/>
          <a:lstStyle/>
          <a:p>
            <a:r>
              <a:rPr lang="en-US" dirty="0"/>
              <a:t>Targeted Populations:</a:t>
            </a:r>
          </a:p>
          <a:p>
            <a:pPr lvl="1"/>
            <a:r>
              <a:rPr lang="en-US" dirty="0"/>
              <a:t>Seniors</a:t>
            </a:r>
          </a:p>
          <a:p>
            <a:pPr lvl="1"/>
            <a:r>
              <a:rPr lang="en-US" dirty="0"/>
              <a:t>Low-Income Persons</a:t>
            </a:r>
          </a:p>
          <a:p>
            <a:pPr lvl="1"/>
            <a:r>
              <a:rPr lang="en-US" dirty="0"/>
              <a:t>Persons with Disabilities</a:t>
            </a:r>
          </a:p>
        </p:txBody>
      </p:sp>
      <p:sp>
        <p:nvSpPr>
          <p:cNvPr id="8" name="Title 1">
            <a:extLst>
              <a:ext uri="{FF2B5EF4-FFF2-40B4-BE49-F238E27FC236}">
                <a16:creationId xmlns:a16="http://schemas.microsoft.com/office/drawing/2014/main" id="{DE0BB0B8-FE6D-4155-B999-CFD3B6DCEE48}"/>
              </a:ext>
            </a:extLst>
          </p:cNvPr>
          <p:cNvSpPr txBox="1">
            <a:spLocks/>
          </p:cNvSpPr>
          <p:nvPr/>
        </p:nvSpPr>
        <p:spPr bwMode="auto">
          <a:xfrm>
            <a:off x="2247089" y="340992"/>
            <a:ext cx="9741087" cy="8304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ctr" defTabSz="609585" rtl="0" eaLnBrk="0" fontAlgn="base" hangingPunct="0">
              <a:spcBef>
                <a:spcPct val="0"/>
              </a:spcBef>
              <a:spcAft>
                <a:spcPct val="0"/>
              </a:spcAft>
              <a:defRPr sz="2667" b="0" i="0" kern="1200">
                <a:solidFill>
                  <a:schemeClr val="tx2"/>
                </a:solidFill>
                <a:latin typeface="Futura Book BT"/>
                <a:ea typeface="Futura Medium" pitchFamily="8" charset="0"/>
                <a:cs typeface="Futura Book BT"/>
              </a:defRPr>
            </a:lvl1pPr>
            <a:lvl2pPr algn="ctr" defTabSz="609585" rtl="0" eaLnBrk="0" fontAlgn="base" hangingPunct="0">
              <a:spcBef>
                <a:spcPct val="0"/>
              </a:spcBef>
              <a:spcAft>
                <a:spcPct val="0"/>
              </a:spcAft>
              <a:defRPr sz="5867">
                <a:solidFill>
                  <a:schemeClr val="tx1"/>
                </a:solidFill>
                <a:latin typeface="Futura Medium" pitchFamily="8" charset="0"/>
                <a:ea typeface="Futura Medium" pitchFamily="8" charset="0"/>
                <a:cs typeface="Futura Medium" pitchFamily="8" charset="0"/>
              </a:defRPr>
            </a:lvl2pPr>
            <a:lvl3pPr algn="ctr" defTabSz="609585" rtl="0" eaLnBrk="0" fontAlgn="base" hangingPunct="0">
              <a:spcBef>
                <a:spcPct val="0"/>
              </a:spcBef>
              <a:spcAft>
                <a:spcPct val="0"/>
              </a:spcAft>
              <a:defRPr sz="5867">
                <a:solidFill>
                  <a:schemeClr val="tx1"/>
                </a:solidFill>
                <a:latin typeface="Futura Medium" pitchFamily="8" charset="0"/>
                <a:ea typeface="Futura Medium" pitchFamily="8" charset="0"/>
                <a:cs typeface="Futura Medium" pitchFamily="8" charset="0"/>
              </a:defRPr>
            </a:lvl3pPr>
            <a:lvl4pPr algn="ctr" defTabSz="609585" rtl="0" eaLnBrk="0" fontAlgn="base" hangingPunct="0">
              <a:spcBef>
                <a:spcPct val="0"/>
              </a:spcBef>
              <a:spcAft>
                <a:spcPct val="0"/>
              </a:spcAft>
              <a:defRPr sz="5867">
                <a:solidFill>
                  <a:schemeClr val="tx1"/>
                </a:solidFill>
                <a:latin typeface="Futura Medium" pitchFamily="8" charset="0"/>
                <a:ea typeface="Futura Medium" pitchFamily="8" charset="0"/>
                <a:cs typeface="Futura Medium" pitchFamily="8" charset="0"/>
              </a:defRPr>
            </a:lvl4pPr>
            <a:lvl5pPr algn="ctr" defTabSz="609585" rtl="0" eaLnBrk="0" fontAlgn="base" hangingPunct="0">
              <a:spcBef>
                <a:spcPct val="0"/>
              </a:spcBef>
              <a:spcAft>
                <a:spcPct val="0"/>
              </a:spcAft>
              <a:defRPr sz="5867">
                <a:solidFill>
                  <a:schemeClr val="tx1"/>
                </a:solidFill>
                <a:latin typeface="Futura Medium" pitchFamily="8" charset="0"/>
                <a:ea typeface="Futura Medium" pitchFamily="8" charset="0"/>
                <a:cs typeface="Futura Medium" pitchFamily="8" charset="0"/>
              </a:defRPr>
            </a:lvl5pPr>
            <a:lvl6pPr marL="609585" algn="ctr" defTabSz="609585" rtl="0" fontAlgn="base">
              <a:spcBef>
                <a:spcPct val="0"/>
              </a:spcBef>
              <a:spcAft>
                <a:spcPct val="0"/>
              </a:spcAft>
              <a:defRPr sz="5867">
                <a:solidFill>
                  <a:schemeClr val="tx1"/>
                </a:solidFill>
                <a:latin typeface="Futura Medium" pitchFamily="8" charset="0"/>
                <a:ea typeface="Futura Medium" pitchFamily="8" charset="0"/>
                <a:cs typeface="Futura Medium" pitchFamily="8" charset="0"/>
              </a:defRPr>
            </a:lvl6pPr>
            <a:lvl7pPr marL="1219170" algn="ctr" defTabSz="609585" rtl="0" fontAlgn="base">
              <a:spcBef>
                <a:spcPct val="0"/>
              </a:spcBef>
              <a:spcAft>
                <a:spcPct val="0"/>
              </a:spcAft>
              <a:defRPr sz="5867">
                <a:solidFill>
                  <a:schemeClr val="tx1"/>
                </a:solidFill>
                <a:latin typeface="Futura Medium" pitchFamily="8" charset="0"/>
                <a:ea typeface="Futura Medium" pitchFamily="8" charset="0"/>
                <a:cs typeface="Futura Medium" pitchFamily="8" charset="0"/>
              </a:defRPr>
            </a:lvl7pPr>
            <a:lvl8pPr marL="1828754" algn="ctr" defTabSz="609585" rtl="0" fontAlgn="base">
              <a:spcBef>
                <a:spcPct val="0"/>
              </a:spcBef>
              <a:spcAft>
                <a:spcPct val="0"/>
              </a:spcAft>
              <a:defRPr sz="5867">
                <a:solidFill>
                  <a:schemeClr val="tx1"/>
                </a:solidFill>
                <a:latin typeface="Futura Medium" pitchFamily="8" charset="0"/>
                <a:ea typeface="Futura Medium" pitchFamily="8" charset="0"/>
                <a:cs typeface="Futura Medium" pitchFamily="8" charset="0"/>
              </a:defRPr>
            </a:lvl8pPr>
            <a:lvl9pPr marL="2438339" algn="ctr" defTabSz="609585" rtl="0" fontAlgn="base">
              <a:spcBef>
                <a:spcPct val="0"/>
              </a:spcBef>
              <a:spcAft>
                <a:spcPct val="0"/>
              </a:spcAft>
              <a:defRPr sz="5867">
                <a:solidFill>
                  <a:schemeClr val="tx1"/>
                </a:solidFill>
                <a:latin typeface="Futura Medium" pitchFamily="8" charset="0"/>
                <a:ea typeface="Futura Medium" pitchFamily="8" charset="0"/>
                <a:cs typeface="Futura Medium" pitchFamily="8" charset="0"/>
              </a:defRPr>
            </a:lvl9pPr>
          </a:lstStyle>
          <a:p>
            <a:pPr algn="r"/>
            <a:r>
              <a:rPr lang="en-US" altLang="en-US" sz="3200" b="1" dirty="0">
                <a:solidFill>
                  <a:schemeClr val="tx1"/>
                </a:solidFill>
                <a:latin typeface="Futura Medium"/>
                <a:cs typeface="Arial" panose="020B0604020202020204" pitchFamily="34" charset="0"/>
              </a:rPr>
              <a:t>Coordinated Public Transit-Human Services Transportation Plan</a:t>
            </a:r>
          </a:p>
        </p:txBody>
      </p:sp>
    </p:spTree>
    <p:extLst>
      <p:ext uri="{BB962C8B-B14F-4D97-AF65-F5344CB8AC3E}">
        <p14:creationId xmlns:p14="http://schemas.microsoft.com/office/powerpoint/2010/main" val="1881685819"/>
      </p:ext>
    </p:extLst>
  </p:cSld>
  <p:clrMapOvr>
    <a:masterClrMapping/>
  </p:clrMapOvr>
</p:sld>
</file>

<file path=ppt/theme/theme1.xml><?xml version="1.0" encoding="utf-8"?>
<a:theme xmlns:a="http://schemas.openxmlformats.org/drawingml/2006/main" name="KDOT PPT Theme">
  <a:themeElements>
    <a:clrScheme name="Custom 5">
      <a:dk1>
        <a:srgbClr val="FFFFFF"/>
      </a:dk1>
      <a:lt1>
        <a:srgbClr val="0D3D7C"/>
      </a:lt1>
      <a:dk2>
        <a:srgbClr val="FFFFFF"/>
      </a:dk2>
      <a:lt2>
        <a:srgbClr val="1E457B"/>
      </a:lt2>
      <a:accent1>
        <a:srgbClr val="F1AD1D"/>
      </a:accent1>
      <a:accent2>
        <a:srgbClr val="C86730"/>
      </a:accent2>
      <a:accent3>
        <a:srgbClr val="373737"/>
      </a:accent3>
      <a:accent4>
        <a:srgbClr val="426E9C"/>
      </a:accent4>
      <a:accent5>
        <a:srgbClr val="16AEEC"/>
      </a:accent5>
      <a:accent6>
        <a:srgbClr val="D4E03E"/>
      </a:accent6>
      <a:hlink>
        <a:srgbClr val="16AEEC"/>
      </a:hlink>
      <a:folHlink>
        <a:srgbClr val="0025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1169</Words>
  <Application>Microsoft Office PowerPoint</Application>
  <PresentationFormat>Widescreen</PresentationFormat>
  <Paragraphs>105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Futura Book BT</vt:lpstr>
      <vt:lpstr>Futura Medium</vt:lpstr>
      <vt:lpstr>Times New Roman</vt:lpstr>
      <vt:lpstr>KDOT PPT Theme</vt:lpstr>
      <vt:lpstr>PowerPoint Presentation</vt:lpstr>
      <vt:lpstr>What is transit?</vt:lpstr>
      <vt:lpstr>Why is transit so important?</vt:lpstr>
      <vt:lpstr>Where is transit?</vt:lpstr>
      <vt:lpstr>Types of transit – Client Specific</vt:lpstr>
      <vt:lpstr>Specific KDOT Programs</vt:lpstr>
      <vt:lpstr>Online Resources</vt:lpstr>
      <vt:lpstr>Regional Business Model</vt:lpstr>
      <vt:lpstr>Coordinated Plan – Linking  Transportation and Human Services</vt:lpstr>
      <vt:lpstr>Coordinated Plan- Findings and Strategies</vt:lpstr>
      <vt:lpstr>Inter-City Bus Service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Messina [KDOT]</dc:creator>
  <cp:lastModifiedBy>Trish Long</cp:lastModifiedBy>
  <cp:revision>38</cp:revision>
  <cp:lastPrinted>2019-11-15T21:43:44Z</cp:lastPrinted>
  <dcterms:created xsi:type="dcterms:W3CDTF">2018-01-19T21:08:40Z</dcterms:created>
  <dcterms:modified xsi:type="dcterms:W3CDTF">2020-02-25T19:53:07Z</dcterms:modified>
</cp:coreProperties>
</file>