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358" r:id="rId7"/>
    <p:sldId id="293" r:id="rId8"/>
    <p:sldId id="359" r:id="rId9"/>
    <p:sldId id="360" r:id="rId10"/>
    <p:sldId id="361" r:id="rId11"/>
    <p:sldId id="362"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9" d="100"/>
          <a:sy n="79" d="100"/>
        </p:scale>
        <p:origin x="12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92000" y="3837285"/>
            <a:ext cx="11803200" cy="2818659"/>
          </a:xfrm>
          <a:prstGeom prst="rect">
            <a:avLst/>
          </a:prstGeom>
        </p:spPr>
      </p:pic>
      <p:sp>
        <p:nvSpPr>
          <p:cNvPr id="13"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5013" y="142425"/>
            <a:ext cx="2664000" cy="879972"/>
          </a:xfrm>
          <a:prstGeom prst="rect">
            <a:avLst/>
          </a:prstGeom>
        </p:spPr>
      </p:pic>
      <p:sp>
        <p:nvSpPr>
          <p:cNvPr id="9" name="Text Placeholder 29"/>
          <p:cNvSpPr>
            <a:spLocks noGrp="1"/>
          </p:cNvSpPr>
          <p:nvPr>
            <p:ph type="body" sz="quarter" idx="11" hasCustomPrompt="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905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5/19/2020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onnonline.org/community/local-navigator-networks/existing-lnn/897-montana-local-navigator-net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Ashley.Campbell@astrazeneca.com"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489-22D1-4CDC-BFE5-941C2652978D}"/>
              </a:ext>
            </a:extLst>
          </p:cNvPr>
          <p:cNvSpPr>
            <a:spLocks noGrp="1"/>
          </p:cNvSpPr>
          <p:nvPr>
            <p:ph type="ctrTitle"/>
          </p:nvPr>
        </p:nvSpPr>
        <p:spPr/>
        <p:txBody>
          <a:bodyPr/>
          <a:lstStyle/>
          <a:p>
            <a:r>
              <a:rPr lang="en-US" dirty="0"/>
              <a:t>Virtual Midwest </a:t>
            </a:r>
            <a:r>
              <a:rPr lang="en-US" dirty="0" err="1"/>
              <a:t>aonn</a:t>
            </a:r>
            <a:r>
              <a:rPr lang="en-US" dirty="0"/>
              <a:t>+ Network  webinar</a:t>
            </a:r>
          </a:p>
        </p:txBody>
      </p:sp>
      <p:sp>
        <p:nvSpPr>
          <p:cNvPr id="3" name="Subtitle 2">
            <a:extLst>
              <a:ext uri="{FF2B5EF4-FFF2-40B4-BE49-F238E27FC236}">
                <a16:creationId xmlns:a16="http://schemas.microsoft.com/office/drawing/2014/main" id="{BDEC1419-F6F6-4790-BB3E-4EFACC56873E}"/>
              </a:ext>
            </a:extLst>
          </p:cNvPr>
          <p:cNvSpPr>
            <a:spLocks noGrp="1"/>
          </p:cNvSpPr>
          <p:nvPr>
            <p:ph type="subTitle" idx="1"/>
          </p:nvPr>
        </p:nvSpPr>
        <p:spPr/>
        <p:txBody>
          <a:bodyPr/>
          <a:lstStyle/>
          <a:p>
            <a:endParaRPr lang="en-US" dirty="0">
              <a:solidFill>
                <a:schemeClr val="bg2">
                  <a:lumMod val="50000"/>
                </a:schemeClr>
              </a:solidFill>
            </a:endParaRPr>
          </a:p>
          <a:p>
            <a:r>
              <a:rPr lang="en-US" dirty="0">
                <a:solidFill>
                  <a:schemeClr val="bg2">
                    <a:lumMod val="50000"/>
                  </a:schemeClr>
                </a:solidFill>
              </a:rPr>
              <a:t>May 21, 2020</a:t>
            </a:r>
          </a:p>
        </p:txBody>
      </p:sp>
    </p:spTree>
    <p:extLst>
      <p:ext uri="{BB962C8B-B14F-4D97-AF65-F5344CB8AC3E}">
        <p14:creationId xmlns:p14="http://schemas.microsoft.com/office/powerpoint/2010/main" val="194657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81243-5AAB-48C6-8809-0E8312F05C77}"/>
              </a:ext>
            </a:extLst>
          </p:cNvPr>
          <p:cNvPicPr>
            <a:picLocks noChangeAspect="1"/>
          </p:cNvPicPr>
          <p:nvPr/>
        </p:nvPicPr>
        <p:blipFill>
          <a:blip r:embed="rId2"/>
          <a:stretch>
            <a:fillRect/>
          </a:stretch>
        </p:blipFill>
        <p:spPr>
          <a:xfrm>
            <a:off x="62296" y="55756"/>
            <a:ext cx="12067408" cy="6746488"/>
          </a:xfrm>
          <a:prstGeom prst="rect">
            <a:avLst/>
          </a:prstGeom>
        </p:spPr>
      </p:pic>
    </p:spTree>
    <p:extLst>
      <p:ext uri="{BB962C8B-B14F-4D97-AF65-F5344CB8AC3E}">
        <p14:creationId xmlns:p14="http://schemas.microsoft.com/office/powerpoint/2010/main" val="261600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002AD5-ED1E-4A3B-9C89-C00746F2F6F8}"/>
              </a:ext>
            </a:extLst>
          </p:cNvPr>
          <p:cNvPicPr>
            <a:picLocks noChangeAspect="1"/>
          </p:cNvPicPr>
          <p:nvPr/>
        </p:nvPicPr>
        <p:blipFill>
          <a:blip r:embed="rId2"/>
          <a:stretch>
            <a:fillRect/>
          </a:stretch>
        </p:blipFill>
        <p:spPr>
          <a:xfrm>
            <a:off x="2464419" y="0"/>
            <a:ext cx="6757639" cy="6858000"/>
          </a:xfrm>
          <a:prstGeom prst="rect">
            <a:avLst/>
          </a:prstGeom>
        </p:spPr>
      </p:pic>
    </p:spTree>
    <p:extLst>
      <p:ext uri="{BB962C8B-B14F-4D97-AF65-F5344CB8AC3E}">
        <p14:creationId xmlns:p14="http://schemas.microsoft.com/office/powerpoint/2010/main" val="127355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5DFE-181A-4C10-A849-6DF381FDBF16}"/>
              </a:ext>
            </a:extLst>
          </p:cNvPr>
          <p:cNvSpPr>
            <a:spLocks noGrp="1"/>
          </p:cNvSpPr>
          <p:nvPr>
            <p:ph type="title"/>
          </p:nvPr>
        </p:nvSpPr>
        <p:spPr>
          <a:xfrm>
            <a:off x="400748" y="125644"/>
            <a:ext cx="11102404" cy="1507067"/>
          </a:xfrm>
        </p:spPr>
        <p:txBody>
          <a:bodyPr/>
          <a:lstStyle/>
          <a:p>
            <a:pPr algn="ctr"/>
            <a:r>
              <a:rPr lang="en-US" dirty="0"/>
              <a:t>Virtual Midwest AONN</a:t>
            </a:r>
            <a:r>
              <a:rPr lang="en-US" sz="4000" dirty="0"/>
              <a:t>+</a:t>
            </a:r>
            <a:r>
              <a:rPr lang="en-US" dirty="0"/>
              <a:t> Network</a:t>
            </a:r>
          </a:p>
        </p:txBody>
      </p:sp>
      <p:sp>
        <p:nvSpPr>
          <p:cNvPr id="3" name="Content Placeholder 2">
            <a:extLst>
              <a:ext uri="{FF2B5EF4-FFF2-40B4-BE49-F238E27FC236}">
                <a16:creationId xmlns:a16="http://schemas.microsoft.com/office/drawing/2014/main" id="{D3EAAB6F-D34B-481C-B41D-E4E46571A9EA}"/>
              </a:ext>
            </a:extLst>
          </p:cNvPr>
          <p:cNvSpPr>
            <a:spLocks noGrp="1"/>
          </p:cNvSpPr>
          <p:nvPr>
            <p:ph idx="1"/>
          </p:nvPr>
        </p:nvSpPr>
        <p:spPr>
          <a:xfrm>
            <a:off x="1074356" y="1475232"/>
            <a:ext cx="8534400" cy="3615267"/>
          </a:xfrm>
        </p:spPr>
        <p:txBody>
          <a:bodyPr>
            <a:normAutofit/>
          </a:bodyPr>
          <a:lstStyle/>
          <a:p>
            <a:pPr marL="0" indent="0" algn="ctr">
              <a:buNone/>
            </a:pPr>
            <a:r>
              <a:rPr lang="en-US" sz="4400" b="1" dirty="0">
                <a:solidFill>
                  <a:schemeClr val="bg1"/>
                </a:solidFill>
              </a:rPr>
              <a:t>QUESTIONS ????</a:t>
            </a:r>
          </a:p>
        </p:txBody>
      </p:sp>
    </p:spTree>
    <p:extLst>
      <p:ext uri="{BB962C8B-B14F-4D97-AF65-F5344CB8AC3E}">
        <p14:creationId xmlns:p14="http://schemas.microsoft.com/office/powerpoint/2010/main" val="146189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356B-DB20-41EC-BA17-2AF72960E353}"/>
              </a:ext>
            </a:extLst>
          </p:cNvPr>
          <p:cNvSpPr>
            <a:spLocks noGrp="1"/>
          </p:cNvSpPr>
          <p:nvPr>
            <p:ph type="title"/>
          </p:nvPr>
        </p:nvSpPr>
        <p:spPr>
          <a:xfrm>
            <a:off x="684212" y="133434"/>
            <a:ext cx="10910380" cy="1507067"/>
          </a:xfrm>
        </p:spPr>
        <p:txBody>
          <a:bodyPr/>
          <a:lstStyle/>
          <a:p>
            <a:pPr algn="ctr"/>
            <a:r>
              <a:rPr lang="en-US" dirty="0"/>
              <a:t>Virtual Midwest AONN</a:t>
            </a:r>
            <a:r>
              <a:rPr lang="en-US" sz="4000" dirty="0"/>
              <a:t>+</a:t>
            </a:r>
            <a:r>
              <a:rPr lang="en-US" dirty="0"/>
              <a:t> Network</a:t>
            </a:r>
          </a:p>
        </p:txBody>
      </p:sp>
      <p:sp>
        <p:nvSpPr>
          <p:cNvPr id="3" name="Content Placeholder 2">
            <a:extLst>
              <a:ext uri="{FF2B5EF4-FFF2-40B4-BE49-F238E27FC236}">
                <a16:creationId xmlns:a16="http://schemas.microsoft.com/office/drawing/2014/main" id="{B5071F81-2234-496B-A1B2-D73804D1A523}"/>
              </a:ext>
            </a:extLst>
          </p:cNvPr>
          <p:cNvSpPr>
            <a:spLocks noGrp="1"/>
          </p:cNvSpPr>
          <p:nvPr>
            <p:ph idx="1"/>
          </p:nvPr>
        </p:nvSpPr>
        <p:spPr>
          <a:xfrm>
            <a:off x="684212" y="1819656"/>
            <a:ext cx="8534400" cy="3615267"/>
          </a:xfrm>
        </p:spPr>
        <p:txBody>
          <a:bodyPr>
            <a:normAutofit fontScale="92500" lnSpcReduction="10000"/>
          </a:bodyPr>
          <a:lstStyle/>
          <a:p>
            <a:r>
              <a:rPr lang="en-US" sz="2400" dirty="0">
                <a:solidFill>
                  <a:schemeClr val="bg2">
                    <a:lumMod val="50000"/>
                  </a:schemeClr>
                </a:solidFill>
              </a:rPr>
              <a:t>Agenda</a:t>
            </a:r>
          </a:p>
          <a:p>
            <a:pPr lvl="1"/>
            <a:r>
              <a:rPr lang="en-US" sz="2200" dirty="0">
                <a:solidFill>
                  <a:schemeClr val="bg2">
                    <a:lumMod val="50000"/>
                  </a:schemeClr>
                </a:solidFill>
              </a:rPr>
              <a:t>Introductions </a:t>
            </a:r>
          </a:p>
          <a:p>
            <a:pPr lvl="1"/>
            <a:r>
              <a:rPr lang="en-US" sz="2200" dirty="0">
                <a:solidFill>
                  <a:schemeClr val="bg2">
                    <a:lumMod val="50000"/>
                  </a:schemeClr>
                </a:solidFill>
              </a:rPr>
              <a:t>Welcome to all new members</a:t>
            </a:r>
          </a:p>
          <a:p>
            <a:pPr lvl="2"/>
            <a:r>
              <a:rPr lang="en-US" sz="2000" dirty="0">
                <a:solidFill>
                  <a:schemeClr val="bg2">
                    <a:lumMod val="50000"/>
                  </a:schemeClr>
                </a:solidFill>
              </a:rPr>
              <a:t>Needs Assessment </a:t>
            </a:r>
          </a:p>
          <a:p>
            <a:pPr lvl="3"/>
            <a:r>
              <a:rPr lang="en-US" dirty="0"/>
              <a:t>http://bit.ly/NetworkNeeds</a:t>
            </a:r>
            <a:endParaRPr lang="en-US" sz="1800" dirty="0">
              <a:solidFill>
                <a:schemeClr val="bg2">
                  <a:lumMod val="50000"/>
                </a:schemeClr>
              </a:solidFill>
            </a:endParaRPr>
          </a:p>
          <a:p>
            <a:pPr lvl="1"/>
            <a:r>
              <a:rPr lang="en-US" sz="2200" dirty="0">
                <a:solidFill>
                  <a:schemeClr val="bg2">
                    <a:lumMod val="50000"/>
                  </a:schemeClr>
                </a:solidFill>
              </a:rPr>
              <a:t>Leadership Roles</a:t>
            </a:r>
          </a:p>
          <a:p>
            <a:pPr lvl="1"/>
            <a:r>
              <a:rPr lang="en-US" sz="2200" dirty="0">
                <a:solidFill>
                  <a:schemeClr val="bg2">
                    <a:lumMod val="50000"/>
                  </a:schemeClr>
                </a:solidFill>
              </a:rPr>
              <a:t>Presenters</a:t>
            </a:r>
          </a:p>
          <a:p>
            <a:pPr lvl="1"/>
            <a:r>
              <a:rPr lang="en-US" sz="2200" dirty="0">
                <a:solidFill>
                  <a:schemeClr val="bg2">
                    <a:lumMod val="50000"/>
                  </a:schemeClr>
                </a:solidFill>
              </a:rPr>
              <a:t>Questions???</a:t>
            </a:r>
          </a:p>
          <a:p>
            <a:pPr lvl="1"/>
            <a:r>
              <a:rPr lang="en-US" sz="2200" dirty="0">
                <a:solidFill>
                  <a:schemeClr val="bg2">
                    <a:lumMod val="50000"/>
                  </a:schemeClr>
                </a:solidFill>
              </a:rPr>
              <a:t>Topic Ideas for next call</a:t>
            </a:r>
          </a:p>
        </p:txBody>
      </p:sp>
    </p:spTree>
    <p:extLst>
      <p:ext uri="{BB962C8B-B14F-4D97-AF65-F5344CB8AC3E}">
        <p14:creationId xmlns:p14="http://schemas.microsoft.com/office/powerpoint/2010/main" val="415532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E5C-19AB-4275-A290-28E8A08EEE0B}"/>
              </a:ext>
            </a:extLst>
          </p:cNvPr>
          <p:cNvSpPr>
            <a:spLocks noGrp="1"/>
          </p:cNvSpPr>
          <p:nvPr>
            <p:ph type="title"/>
          </p:nvPr>
        </p:nvSpPr>
        <p:spPr>
          <a:xfrm>
            <a:off x="611060" y="0"/>
            <a:ext cx="10937812" cy="1507067"/>
          </a:xfrm>
        </p:spPr>
        <p:txBody>
          <a:bodyPr/>
          <a:lstStyle/>
          <a:p>
            <a:pPr algn="ctr"/>
            <a:r>
              <a:rPr lang="en-US" dirty="0"/>
              <a:t>Virtual Midwest AONN</a:t>
            </a:r>
            <a:r>
              <a:rPr lang="en-US" sz="4000" dirty="0"/>
              <a:t>+</a:t>
            </a:r>
            <a:r>
              <a:rPr lang="en-US" dirty="0"/>
              <a:t> Network</a:t>
            </a:r>
          </a:p>
        </p:txBody>
      </p:sp>
      <p:sp>
        <p:nvSpPr>
          <p:cNvPr id="3" name="Content Placeholder 2">
            <a:extLst>
              <a:ext uri="{FF2B5EF4-FFF2-40B4-BE49-F238E27FC236}">
                <a16:creationId xmlns:a16="http://schemas.microsoft.com/office/drawing/2014/main" id="{E12C65AD-DABA-40E0-9422-D3D7F59F56EF}"/>
              </a:ext>
            </a:extLst>
          </p:cNvPr>
          <p:cNvSpPr>
            <a:spLocks noGrp="1"/>
          </p:cNvSpPr>
          <p:nvPr>
            <p:ph idx="1"/>
          </p:nvPr>
        </p:nvSpPr>
        <p:spPr>
          <a:xfrm>
            <a:off x="611060" y="1645920"/>
            <a:ext cx="8534400" cy="5093208"/>
          </a:xfrm>
        </p:spPr>
        <p:txBody>
          <a:bodyPr>
            <a:normAutofit/>
          </a:bodyPr>
          <a:lstStyle/>
          <a:p>
            <a:r>
              <a:rPr lang="en-US" b="1" dirty="0">
                <a:solidFill>
                  <a:schemeClr val="bg2">
                    <a:lumMod val="50000"/>
                  </a:schemeClr>
                </a:solidFill>
              </a:rPr>
              <a:t>Virtual Network </a:t>
            </a:r>
          </a:p>
          <a:p>
            <a:pPr lvl="1"/>
            <a:r>
              <a:rPr lang="en-US" b="1" dirty="0">
                <a:solidFill>
                  <a:schemeClr val="bg2">
                    <a:lumMod val="50000"/>
                  </a:schemeClr>
                </a:solidFill>
              </a:rPr>
              <a:t>Mission (DRAFT) </a:t>
            </a:r>
          </a:p>
          <a:p>
            <a:pPr lvl="2"/>
            <a:r>
              <a:rPr lang="en-US" dirty="0">
                <a:solidFill>
                  <a:schemeClr val="bg2">
                    <a:lumMod val="50000"/>
                  </a:schemeClr>
                </a:solidFill>
              </a:rPr>
              <a:t>The mission of the Virtual Midwest Regional Navigator Network is to provide an open forum for navigators focused on excellence of care shared educational opportunities, knowledge, networking, collaboration, advocacy, and outreach and extend the national AONN+ mission.  The Virtual Midwest Regional Navigator includes Iowa, Kansas, Missouri, Nebraska and is open to others interested in joining.  (this region was once known as MINK)  </a:t>
            </a:r>
          </a:p>
          <a:p>
            <a:pPr lvl="1"/>
            <a:r>
              <a:rPr lang="en-US" b="1" dirty="0">
                <a:solidFill>
                  <a:schemeClr val="bg2">
                    <a:lumMod val="50000"/>
                  </a:schemeClr>
                </a:solidFill>
              </a:rPr>
              <a:t>Vision (DRAFT)</a:t>
            </a:r>
          </a:p>
          <a:p>
            <a:pPr lvl="2"/>
            <a:r>
              <a:rPr lang="en-US" dirty="0">
                <a:solidFill>
                  <a:schemeClr val="bg2">
                    <a:lumMod val="50000"/>
                  </a:schemeClr>
                </a:solidFill>
              </a:rPr>
              <a:t>The vision of the Virtual Midwest Navigator Network of AONN+ is to build regional, collaborations among navigators who serve patients in rural communities to share </a:t>
            </a:r>
            <a:r>
              <a:rPr lang="en-US" dirty="0">
                <a:solidFill>
                  <a:schemeClr val="bg2">
                    <a:lumMod val="50000"/>
                  </a:schemeClr>
                </a:solidFill>
                <a:hlinkClick r:id="rId2">
                  <a:extLst>
                    <a:ext uri="{A12FA001-AC4F-418D-AE19-62706E023703}">
                      <ahyp:hlinkClr xmlns:ahyp="http://schemas.microsoft.com/office/drawing/2018/hyperlinkcolor" val="tx"/>
                    </a:ext>
                  </a:extLst>
                </a:hlinkClick>
              </a:rPr>
              <a:t>resources</a:t>
            </a:r>
            <a:r>
              <a:rPr lang="en-US" dirty="0">
                <a:solidFill>
                  <a:schemeClr val="bg2">
                    <a:lumMod val="50000"/>
                  </a:schemeClr>
                </a:solidFill>
              </a:rPr>
              <a:t>, education, and knowledge to help communities meet the needs of their patients </a:t>
            </a:r>
            <a:r>
              <a:rPr lang="en-US" dirty="0">
                <a:solidFill>
                  <a:schemeClr val="bg2">
                    <a:lumMod val="50000"/>
                  </a:schemeClr>
                </a:solidFill>
                <a:hlinkClick r:id="rId2">
                  <a:extLst>
                    <a:ext uri="{A12FA001-AC4F-418D-AE19-62706E023703}">
                      <ahyp:hlinkClr xmlns:ahyp="http://schemas.microsoft.com/office/drawing/2018/hyperlinkcolor" val="tx"/>
                    </a:ext>
                  </a:extLst>
                </a:hlinkClick>
              </a:rPr>
              <a:t>and support</a:t>
            </a:r>
            <a:r>
              <a:rPr lang="en-US" dirty="0">
                <a:solidFill>
                  <a:schemeClr val="bg2">
                    <a:lumMod val="50000"/>
                  </a:schemeClr>
                </a:solidFill>
              </a:rPr>
              <a:t> team while reducing barriers to care.  </a:t>
            </a:r>
          </a:p>
          <a:p>
            <a:pPr lvl="2"/>
            <a:endParaRPr lang="en-US" dirty="0">
              <a:solidFill>
                <a:schemeClr val="bg2">
                  <a:lumMod val="50000"/>
                </a:schemeClr>
              </a:solidFill>
            </a:endParaRPr>
          </a:p>
          <a:p>
            <a:pPr lvl="2"/>
            <a:endParaRPr lang="en-US" dirty="0">
              <a:solidFill>
                <a:schemeClr val="bg2">
                  <a:lumMod val="50000"/>
                </a:schemeClr>
              </a:solidFill>
            </a:endParaRPr>
          </a:p>
          <a:p>
            <a:pPr lvl="2"/>
            <a:endParaRPr lang="en-US" dirty="0">
              <a:solidFill>
                <a:schemeClr val="bg2">
                  <a:lumMod val="50000"/>
                </a:schemeClr>
              </a:solidFill>
            </a:endParaRPr>
          </a:p>
        </p:txBody>
      </p:sp>
    </p:spTree>
    <p:extLst>
      <p:ext uri="{BB962C8B-B14F-4D97-AF65-F5344CB8AC3E}">
        <p14:creationId xmlns:p14="http://schemas.microsoft.com/office/powerpoint/2010/main" val="348925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E5C-19AB-4275-A290-28E8A08EEE0B}"/>
              </a:ext>
            </a:extLst>
          </p:cNvPr>
          <p:cNvSpPr>
            <a:spLocks noGrp="1"/>
          </p:cNvSpPr>
          <p:nvPr>
            <p:ph type="title"/>
          </p:nvPr>
        </p:nvSpPr>
        <p:spPr>
          <a:xfrm>
            <a:off x="611060" y="317668"/>
            <a:ext cx="11157268" cy="1507067"/>
          </a:xfrm>
        </p:spPr>
        <p:txBody>
          <a:bodyPr/>
          <a:lstStyle/>
          <a:p>
            <a:pPr algn="ctr"/>
            <a:r>
              <a:rPr lang="en-US" dirty="0"/>
              <a:t>Virtual Midwest AONN</a:t>
            </a:r>
            <a:r>
              <a:rPr lang="en-US" sz="4000" dirty="0"/>
              <a:t>+</a:t>
            </a:r>
            <a:r>
              <a:rPr lang="en-US" dirty="0"/>
              <a:t> Network</a:t>
            </a:r>
          </a:p>
        </p:txBody>
      </p:sp>
      <p:sp>
        <p:nvSpPr>
          <p:cNvPr id="3" name="Content Placeholder 2">
            <a:extLst>
              <a:ext uri="{FF2B5EF4-FFF2-40B4-BE49-F238E27FC236}">
                <a16:creationId xmlns:a16="http://schemas.microsoft.com/office/drawing/2014/main" id="{E12C65AD-DABA-40E0-9422-D3D7F59F56EF}"/>
              </a:ext>
            </a:extLst>
          </p:cNvPr>
          <p:cNvSpPr>
            <a:spLocks noGrp="1"/>
          </p:cNvSpPr>
          <p:nvPr>
            <p:ph idx="1"/>
          </p:nvPr>
        </p:nvSpPr>
        <p:spPr>
          <a:xfrm>
            <a:off x="100584" y="1440688"/>
            <a:ext cx="11157268" cy="5033264"/>
          </a:xfrm>
        </p:spPr>
        <p:txBody>
          <a:bodyPr>
            <a:normAutofit fontScale="32500" lnSpcReduction="20000"/>
          </a:bodyPr>
          <a:lstStyle/>
          <a:p>
            <a:pPr lvl="1"/>
            <a:r>
              <a:rPr lang="en-US" sz="6000" b="1" dirty="0">
                <a:solidFill>
                  <a:schemeClr val="bg2">
                    <a:lumMod val="50000"/>
                  </a:schemeClr>
                </a:solidFill>
              </a:rPr>
              <a:t>Leadership Roles</a:t>
            </a:r>
          </a:p>
          <a:p>
            <a:pPr lvl="1"/>
            <a:endParaRPr lang="en-US" sz="3300" b="1" dirty="0">
              <a:solidFill>
                <a:schemeClr val="bg2">
                  <a:lumMod val="50000"/>
                </a:schemeClr>
              </a:solidFill>
            </a:endParaRPr>
          </a:p>
          <a:p>
            <a:r>
              <a:rPr lang="en-US" sz="2900" b="1" dirty="0"/>
              <a:t>Chair duties include the following: </a:t>
            </a:r>
            <a:endParaRPr lang="en-US" sz="2900" dirty="0"/>
          </a:p>
          <a:p>
            <a:pPr lvl="1"/>
            <a:r>
              <a:rPr lang="en-US" sz="3000" dirty="0">
                <a:solidFill>
                  <a:schemeClr val="bg1"/>
                </a:solidFill>
              </a:rPr>
              <a:t>Leading the Virtual Meetings </a:t>
            </a:r>
          </a:p>
          <a:p>
            <a:pPr lvl="1"/>
            <a:r>
              <a:rPr lang="en-US" sz="3000" dirty="0">
                <a:solidFill>
                  <a:schemeClr val="bg1"/>
                </a:solidFill>
              </a:rPr>
              <a:t>Based off feedback from the call the Chair and Chair Elect will develop the agenda for each meeting.</a:t>
            </a:r>
          </a:p>
          <a:p>
            <a:pPr lvl="1"/>
            <a:r>
              <a:rPr lang="en-US" sz="3000" dirty="0">
                <a:solidFill>
                  <a:schemeClr val="bg1"/>
                </a:solidFill>
              </a:rPr>
              <a:t>Lead the revision of the Virtual Midwest AONN+ Network’s mission, vision and goals. </a:t>
            </a:r>
          </a:p>
          <a:p>
            <a:pPr lvl="1"/>
            <a:r>
              <a:rPr lang="en-US" sz="3000" dirty="0">
                <a:solidFill>
                  <a:schemeClr val="bg1"/>
                </a:solidFill>
              </a:rPr>
              <a:t>Serve as a liaison between national AONN+ and the Virtual Midwest AONN+ Network.</a:t>
            </a:r>
          </a:p>
          <a:p>
            <a:pPr lvl="1"/>
            <a:r>
              <a:rPr lang="en-US" sz="3000" dirty="0">
                <a:solidFill>
                  <a:schemeClr val="bg1"/>
                </a:solidFill>
              </a:rPr>
              <a:t>Two-year commitment</a:t>
            </a:r>
          </a:p>
          <a:p>
            <a:pPr marL="0" indent="0">
              <a:buNone/>
            </a:pPr>
            <a:r>
              <a:rPr lang="en-US" dirty="0"/>
              <a:t> </a:t>
            </a:r>
          </a:p>
          <a:p>
            <a:r>
              <a:rPr lang="en-US" sz="2900" b="1" dirty="0">
                <a:solidFill>
                  <a:schemeClr val="bg1"/>
                </a:solidFill>
              </a:rPr>
              <a:t>Chair Elect duties include the following:</a:t>
            </a:r>
          </a:p>
          <a:p>
            <a:pPr lvl="1"/>
            <a:r>
              <a:rPr lang="en-US" dirty="0"/>
              <a:t> </a:t>
            </a:r>
            <a:r>
              <a:rPr lang="en-US" sz="3000" dirty="0">
                <a:solidFill>
                  <a:schemeClr val="bg1"/>
                </a:solidFill>
              </a:rPr>
              <a:t>Based off feedback from the call the Chair and Chair Elect will develop the agenda for each meeting </a:t>
            </a:r>
          </a:p>
          <a:p>
            <a:pPr lvl="1"/>
            <a:r>
              <a:rPr lang="en-US" sz="3000" dirty="0">
                <a:solidFill>
                  <a:schemeClr val="bg1"/>
                </a:solidFill>
              </a:rPr>
              <a:t>Review minutes prior to distribution.</a:t>
            </a:r>
          </a:p>
          <a:p>
            <a:pPr lvl="1"/>
            <a:r>
              <a:rPr lang="en-US" sz="3000" dirty="0">
                <a:solidFill>
                  <a:schemeClr val="bg1"/>
                </a:solidFill>
              </a:rPr>
              <a:t>Two-year commitment</a:t>
            </a:r>
          </a:p>
          <a:p>
            <a:pPr lvl="1"/>
            <a:r>
              <a:rPr lang="en-US" sz="3000" dirty="0">
                <a:solidFill>
                  <a:schemeClr val="bg1"/>
                </a:solidFill>
              </a:rPr>
              <a:t>The Chari Elect will resume the role of the Chair in the follow situations </a:t>
            </a:r>
          </a:p>
          <a:p>
            <a:pPr lvl="2"/>
            <a:r>
              <a:rPr lang="en-US" sz="3000" dirty="0">
                <a:solidFill>
                  <a:schemeClr val="bg1"/>
                </a:solidFill>
              </a:rPr>
              <a:t>Absence of the Chair</a:t>
            </a:r>
          </a:p>
          <a:p>
            <a:pPr lvl="2"/>
            <a:r>
              <a:rPr lang="en-US" sz="3000" dirty="0">
                <a:solidFill>
                  <a:schemeClr val="bg1"/>
                </a:solidFill>
              </a:rPr>
              <a:t>Inability of the Chair to act</a:t>
            </a:r>
          </a:p>
          <a:p>
            <a:pPr lvl="2"/>
            <a:r>
              <a:rPr lang="en-US" sz="3000" dirty="0">
                <a:solidFill>
                  <a:schemeClr val="bg1"/>
                </a:solidFill>
              </a:rPr>
              <a:t>Resignation of the Chair</a:t>
            </a:r>
          </a:p>
          <a:p>
            <a:pPr marL="0" indent="0">
              <a:buNone/>
            </a:pPr>
            <a:r>
              <a:rPr lang="en-US" b="1" dirty="0">
                <a:solidFill>
                  <a:schemeClr val="bg1"/>
                </a:solidFill>
              </a:rPr>
              <a:t> </a:t>
            </a:r>
          </a:p>
          <a:p>
            <a:pPr marL="0" indent="0">
              <a:buNone/>
            </a:pPr>
            <a:r>
              <a:rPr lang="en-US" sz="5000" b="1" dirty="0">
                <a:solidFill>
                  <a:schemeClr val="bg1"/>
                </a:solidFill>
              </a:rPr>
              <a:t>If you are interested in either of these roles please email Trish Long directly at </a:t>
            </a:r>
          </a:p>
          <a:p>
            <a:pPr marL="0" indent="0">
              <a:buNone/>
            </a:pPr>
            <a:r>
              <a:rPr lang="en-US" sz="5000" b="1" dirty="0">
                <a:solidFill>
                  <a:schemeClr val="bg1"/>
                </a:solidFill>
              </a:rPr>
              <a:t>	Plong@kumc.edu</a:t>
            </a:r>
            <a:endParaRPr lang="en-US" sz="5000" dirty="0">
              <a:solidFill>
                <a:schemeClr val="bg1"/>
              </a:solidFill>
            </a:endParaRPr>
          </a:p>
          <a:p>
            <a:pPr lvl="2"/>
            <a:endParaRPr lang="en-US" sz="2000" dirty="0">
              <a:solidFill>
                <a:schemeClr val="bg2">
                  <a:lumMod val="50000"/>
                </a:schemeClr>
              </a:solidFill>
            </a:endParaRPr>
          </a:p>
        </p:txBody>
      </p:sp>
    </p:spTree>
    <p:extLst>
      <p:ext uri="{BB962C8B-B14F-4D97-AF65-F5344CB8AC3E}">
        <p14:creationId xmlns:p14="http://schemas.microsoft.com/office/powerpoint/2010/main" val="122890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40A-D6EF-48CA-82C0-0E9F572F325D}"/>
              </a:ext>
            </a:extLst>
          </p:cNvPr>
          <p:cNvSpPr>
            <a:spLocks noGrp="1"/>
          </p:cNvSpPr>
          <p:nvPr>
            <p:ph type="title"/>
          </p:nvPr>
        </p:nvSpPr>
        <p:spPr>
          <a:xfrm>
            <a:off x="501332" y="0"/>
            <a:ext cx="11175556" cy="1507067"/>
          </a:xfrm>
        </p:spPr>
        <p:txBody>
          <a:bodyPr/>
          <a:lstStyle/>
          <a:p>
            <a:pPr algn="ctr"/>
            <a:r>
              <a:rPr lang="en-US" dirty="0"/>
              <a:t>Virtual Midwest AONN</a:t>
            </a:r>
            <a:r>
              <a:rPr lang="en-US" sz="4000" dirty="0"/>
              <a:t>+</a:t>
            </a:r>
            <a:r>
              <a:rPr lang="en-US" dirty="0"/>
              <a:t> Network</a:t>
            </a:r>
          </a:p>
        </p:txBody>
      </p:sp>
      <p:sp>
        <p:nvSpPr>
          <p:cNvPr id="3" name="Content Placeholder 2">
            <a:extLst>
              <a:ext uri="{FF2B5EF4-FFF2-40B4-BE49-F238E27FC236}">
                <a16:creationId xmlns:a16="http://schemas.microsoft.com/office/drawing/2014/main" id="{5E9FAE45-6AF5-4687-AB51-7A7EFD51E758}"/>
              </a:ext>
            </a:extLst>
          </p:cNvPr>
          <p:cNvSpPr>
            <a:spLocks noGrp="1"/>
          </p:cNvSpPr>
          <p:nvPr>
            <p:ph idx="1"/>
          </p:nvPr>
        </p:nvSpPr>
        <p:spPr>
          <a:xfrm>
            <a:off x="501332" y="1655064"/>
            <a:ext cx="8534400" cy="4511379"/>
          </a:xfrm>
        </p:spPr>
        <p:txBody>
          <a:bodyPr>
            <a:normAutofit/>
          </a:bodyPr>
          <a:lstStyle/>
          <a:p>
            <a:pPr lvl="1"/>
            <a:r>
              <a:rPr lang="en-US" sz="2200" dirty="0">
                <a:solidFill>
                  <a:schemeClr val="bg2">
                    <a:lumMod val="50000"/>
                  </a:schemeClr>
                </a:solidFill>
              </a:rPr>
              <a:t>Presenters</a:t>
            </a:r>
          </a:p>
          <a:p>
            <a:pPr lvl="2"/>
            <a:r>
              <a:rPr lang="en-US" dirty="0"/>
              <a:t>Ashley Campbell has been an Oncology Field Reimbursement Manager at AstraZeneca for over 5 years  Her experience is  in multiple launches for orals and infusible products. </a:t>
            </a:r>
          </a:p>
          <a:p>
            <a:pPr lvl="2"/>
            <a:r>
              <a:rPr lang="en-US" dirty="0"/>
              <a:t>Lynda Cozad is here to review the patient access and reimbursement programs available for oncology patients.  Lynda is a Field Reimbursement Manager with Pfizer Oncology.  She is a Certified Professional Coder with a specialty certification in Hematology and Oncology.  In addition to reviewing the available patient programs, she will highlight how she can help support patients when you face challenges or have an urgent situation.</a:t>
            </a:r>
          </a:p>
          <a:p>
            <a:pPr lvl="2"/>
            <a:r>
              <a:rPr lang="en-US" dirty="0"/>
              <a:t>Ryan Soukup is with Amgen Oncology and is their local Kansas City Amgen Oncology Representative covering the Kansas City metro and surrounding areas.  Ryan will talk about Amgen Assist 360. </a:t>
            </a:r>
          </a:p>
          <a:p>
            <a:pPr lvl="2"/>
            <a:endParaRPr lang="en-US" dirty="0"/>
          </a:p>
          <a:p>
            <a:pPr marL="914400" lvl="2" indent="0">
              <a:buNone/>
            </a:pPr>
            <a:endParaRPr lang="en-US" dirty="0">
              <a:solidFill>
                <a:schemeClr val="bg2">
                  <a:lumMod val="50000"/>
                </a:schemeClr>
              </a:solidFill>
            </a:endParaRPr>
          </a:p>
          <a:p>
            <a:pPr lvl="1"/>
            <a:endParaRPr lang="en-US" dirty="0">
              <a:solidFill>
                <a:schemeClr val="bg2">
                  <a:lumMod val="50000"/>
                </a:schemeClr>
              </a:solidFill>
            </a:endParaRPr>
          </a:p>
        </p:txBody>
      </p:sp>
    </p:spTree>
    <p:extLst>
      <p:ext uri="{BB962C8B-B14F-4D97-AF65-F5344CB8AC3E}">
        <p14:creationId xmlns:p14="http://schemas.microsoft.com/office/powerpoint/2010/main" val="20231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B304-3A01-0040-A35A-B50918C22C95}"/>
              </a:ext>
            </a:extLst>
          </p:cNvPr>
          <p:cNvSpPr>
            <a:spLocks noGrp="1"/>
          </p:cNvSpPr>
          <p:nvPr>
            <p:ph type="title"/>
          </p:nvPr>
        </p:nvSpPr>
        <p:spPr/>
        <p:txBody>
          <a:bodyPr>
            <a:normAutofit fontScale="90000"/>
          </a:bodyPr>
          <a:lstStyle/>
          <a:p>
            <a:r>
              <a:rPr lang="en-US" dirty="0"/>
              <a:t>Ashley Campbell</a:t>
            </a:r>
            <a:br>
              <a:rPr lang="en-US" dirty="0"/>
            </a:br>
            <a:endParaRPr lang="en-US" dirty="0"/>
          </a:p>
        </p:txBody>
      </p:sp>
      <p:sp>
        <p:nvSpPr>
          <p:cNvPr id="3" name="Text Placeholder 2">
            <a:extLst>
              <a:ext uri="{FF2B5EF4-FFF2-40B4-BE49-F238E27FC236}">
                <a16:creationId xmlns:a16="http://schemas.microsoft.com/office/drawing/2014/main" id="{E441CD7A-7B29-C24E-85C4-02EF418054F3}"/>
              </a:ext>
            </a:extLst>
          </p:cNvPr>
          <p:cNvSpPr>
            <a:spLocks noGrp="1"/>
          </p:cNvSpPr>
          <p:nvPr>
            <p:ph type="body" sz="quarter" idx="11"/>
          </p:nvPr>
        </p:nvSpPr>
        <p:spPr>
          <a:xfrm>
            <a:off x="287999" y="2114243"/>
            <a:ext cx="8640000" cy="254400"/>
          </a:xfrm>
        </p:spPr>
        <p:txBody>
          <a:bodyPr>
            <a:normAutofit fontScale="32500" lnSpcReduction="20000"/>
          </a:bodyPr>
          <a:lstStyle/>
          <a:p>
            <a:r>
              <a:rPr lang="en-US" dirty="0"/>
              <a:t>Oncology Field Reimbursement Manager MO/KS/AR</a:t>
            </a:r>
          </a:p>
        </p:txBody>
      </p:sp>
      <p:sp>
        <p:nvSpPr>
          <p:cNvPr id="4" name="Text Placeholder 3">
            <a:extLst>
              <a:ext uri="{FF2B5EF4-FFF2-40B4-BE49-F238E27FC236}">
                <a16:creationId xmlns:a16="http://schemas.microsoft.com/office/drawing/2014/main" id="{BE21D830-DD24-0D46-925E-9A5F023A8193}"/>
              </a:ext>
            </a:extLst>
          </p:cNvPr>
          <p:cNvSpPr>
            <a:spLocks noGrp="1"/>
          </p:cNvSpPr>
          <p:nvPr>
            <p:ph type="body" sz="quarter" idx="12"/>
          </p:nvPr>
        </p:nvSpPr>
        <p:spPr>
          <a:xfrm>
            <a:off x="287998" y="2659042"/>
            <a:ext cx="9097012" cy="1177852"/>
          </a:xfrm>
        </p:spPr>
        <p:txBody>
          <a:bodyPr/>
          <a:lstStyle/>
          <a:p>
            <a:r>
              <a:rPr lang="en-US" sz="2133" dirty="0">
                <a:hlinkClick r:id="rId2"/>
              </a:rPr>
              <a:t>Ashley.Campbell@astrazeneca.com</a:t>
            </a:r>
            <a:r>
              <a:rPr lang="en-US" sz="2133" dirty="0"/>
              <a:t>  (816)547-5745</a:t>
            </a:r>
          </a:p>
          <a:p>
            <a:endParaRPr lang="en-US" sz="2133" dirty="0"/>
          </a:p>
          <a:p>
            <a:r>
              <a:rPr lang="en-US" sz="2133" dirty="0"/>
              <a:t>www.myaccess360.com</a:t>
            </a:r>
          </a:p>
        </p:txBody>
      </p:sp>
      <p:sp>
        <p:nvSpPr>
          <p:cNvPr id="5" name="Text Placeholder 4">
            <a:extLst>
              <a:ext uri="{FF2B5EF4-FFF2-40B4-BE49-F238E27FC236}">
                <a16:creationId xmlns:a16="http://schemas.microsoft.com/office/drawing/2014/main" id="{0AFA0FB8-C4EC-5340-BD45-DE3FA3936DEF}"/>
              </a:ext>
            </a:extLst>
          </p:cNvPr>
          <p:cNvSpPr>
            <a:spLocks noGrp="1"/>
          </p:cNvSpPr>
          <p:nvPr>
            <p:ph type="body" sz="quarter" idx="15"/>
          </p:nvPr>
        </p:nvSpPr>
        <p:spPr/>
        <p:txBody>
          <a:bodyPr>
            <a:normAutofit fontScale="40000" lnSpcReduction="20000"/>
          </a:bodyPr>
          <a:lstStyle/>
          <a:p>
            <a:endParaRPr lang="en-US" dirty="0"/>
          </a:p>
        </p:txBody>
      </p:sp>
      <p:sp>
        <p:nvSpPr>
          <p:cNvPr id="6" name="Text Placeholder 5">
            <a:extLst>
              <a:ext uri="{FF2B5EF4-FFF2-40B4-BE49-F238E27FC236}">
                <a16:creationId xmlns:a16="http://schemas.microsoft.com/office/drawing/2014/main" id="{04BD9026-5B09-524D-A52A-BC532CF42CFC}"/>
              </a:ext>
            </a:extLst>
          </p:cNvPr>
          <p:cNvSpPr>
            <a:spLocks noGrp="1"/>
          </p:cNvSpPr>
          <p:nvPr>
            <p:ph type="body" sz="quarter" idx="13"/>
          </p:nvPr>
        </p:nvSpPr>
        <p:spPr/>
        <p:txBody>
          <a:bodyPr>
            <a:normAutofit fontScale="40000" lnSpcReduction="20000"/>
          </a:bodyPr>
          <a:lstStyle/>
          <a:p>
            <a:r>
              <a:rPr lang="en-US" dirty="0"/>
              <a:t>May 2020</a:t>
            </a:r>
          </a:p>
        </p:txBody>
      </p:sp>
    </p:spTree>
    <p:extLst>
      <p:ext uri="{BB962C8B-B14F-4D97-AF65-F5344CB8AC3E}">
        <p14:creationId xmlns:p14="http://schemas.microsoft.com/office/powerpoint/2010/main" val="205295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F202-B7C9-4F69-A757-2005C5ECA518}"/>
              </a:ext>
            </a:extLst>
          </p:cNvPr>
          <p:cNvSpPr>
            <a:spLocks noGrp="1"/>
          </p:cNvSpPr>
          <p:nvPr>
            <p:ph type="title"/>
          </p:nvPr>
        </p:nvSpPr>
        <p:spPr>
          <a:xfrm>
            <a:off x="271849" y="197708"/>
            <a:ext cx="11081951" cy="906162"/>
          </a:xfrm>
        </p:spPr>
        <p:txBody>
          <a:bodyPr>
            <a:normAutofit/>
          </a:bodyPr>
          <a:lstStyle/>
          <a:p>
            <a:r>
              <a:rPr lang="en-US" sz="2800" b="1" i="1" spc="-5" dirty="0">
                <a:solidFill>
                  <a:srgbClr val="575153"/>
                </a:solidFill>
              </a:rPr>
              <a:t>Connecting patients to personalized support. </a:t>
            </a:r>
            <a:r>
              <a:rPr lang="en-US" sz="2800" b="1" i="1" spc="-5" dirty="0">
                <a:solidFill>
                  <a:srgbClr val="00A3DE"/>
                </a:solidFill>
              </a:rPr>
              <a:t>Together.</a:t>
            </a:r>
          </a:p>
        </p:txBody>
      </p:sp>
      <p:sp>
        <p:nvSpPr>
          <p:cNvPr id="4" name="Slide Number Placeholder 5">
            <a:extLst>
              <a:ext uri="{FF2B5EF4-FFF2-40B4-BE49-F238E27FC236}">
                <a16:creationId xmlns:a16="http://schemas.microsoft.com/office/drawing/2014/main" id="{89D94AD9-AEA3-4E97-B064-C1F6703AA131}"/>
              </a:ext>
            </a:extLst>
          </p:cNvPr>
          <p:cNvSpPr>
            <a:spLocks noGrp="1"/>
          </p:cNvSpPr>
          <p:nvPr>
            <p:ph type="sldNum" sz="quarter" idx="12"/>
          </p:nvPr>
        </p:nvSpPr>
        <p:spPr>
          <a:xfrm>
            <a:off x="9195488" y="6422254"/>
            <a:ext cx="2743200" cy="365125"/>
          </a:xfrm>
        </p:spPr>
        <p:txBody>
          <a:bodyPr/>
          <a:lstStyle>
            <a:lvl1pPr>
              <a:defRPr>
                <a:solidFill>
                  <a:schemeClr val="bg1"/>
                </a:solidFill>
              </a:defRPr>
            </a:lvl1pPr>
          </a:lstStyle>
          <a:p>
            <a:r>
              <a:rPr lang="en-US" sz="900" dirty="0">
                <a:latin typeface="Arial" panose="020B0604020202020204" pitchFamily="34" charset="0"/>
                <a:cs typeface="Arial" panose="020B0604020202020204" pitchFamily="34" charset="0"/>
              </a:rPr>
              <a:t>PP-ONC-USA-1793   |  April 2020</a:t>
            </a:r>
          </a:p>
        </p:txBody>
      </p:sp>
      <p:sp>
        <p:nvSpPr>
          <p:cNvPr id="8" name="Content Placeholder 2">
            <a:extLst>
              <a:ext uri="{FF2B5EF4-FFF2-40B4-BE49-F238E27FC236}">
                <a16:creationId xmlns:a16="http://schemas.microsoft.com/office/drawing/2014/main" id="{B21E5AA4-DCB6-46B1-A0F8-DD9FC79CFA8D}"/>
              </a:ext>
            </a:extLst>
          </p:cNvPr>
          <p:cNvSpPr>
            <a:spLocks noGrp="1"/>
          </p:cNvSpPr>
          <p:nvPr>
            <p:ph idx="1"/>
          </p:nvPr>
        </p:nvSpPr>
        <p:spPr>
          <a:xfrm>
            <a:off x="271849" y="1103871"/>
            <a:ext cx="10698480" cy="481340"/>
          </a:xfrm>
        </p:spPr>
        <p:txBody>
          <a:bodyPr>
            <a:normAutofit fontScale="85000" lnSpcReduction="20000"/>
          </a:bodyPr>
          <a:lstStyle/>
          <a:p>
            <a:pPr marL="0" indent="0">
              <a:buNone/>
            </a:pPr>
            <a:r>
              <a:rPr lang="en-US" sz="1400" spc="-5" dirty="0">
                <a:solidFill>
                  <a:srgbClr val="575153"/>
                </a:solidFill>
                <a:latin typeface="Arial"/>
                <a:cs typeface="Arial"/>
              </a:rPr>
              <a:t>At Pfizer Oncology Together, patient support is at the core of everything we do. From helping to identify financial assistance options to connecting patients to resources for emotional support, the needs of patients prescribed Pfizer Oncology medications are our priority.</a:t>
            </a:r>
          </a:p>
          <a:p>
            <a:pPr marL="0" indent="0">
              <a:buNone/>
            </a:pPr>
            <a:endParaRPr lang="en-US" dirty="0"/>
          </a:p>
        </p:txBody>
      </p:sp>
      <p:graphicFrame>
        <p:nvGraphicFramePr>
          <p:cNvPr id="9" name="object 7">
            <a:extLst>
              <a:ext uri="{FF2B5EF4-FFF2-40B4-BE49-F238E27FC236}">
                <a16:creationId xmlns:a16="http://schemas.microsoft.com/office/drawing/2014/main" id="{D056BA3B-448A-420A-A071-2D1B58C5876A}"/>
              </a:ext>
            </a:extLst>
          </p:cNvPr>
          <p:cNvGraphicFramePr>
            <a:graphicFrameLocks noGrp="1"/>
          </p:cNvGraphicFramePr>
          <p:nvPr/>
        </p:nvGraphicFramePr>
        <p:xfrm>
          <a:off x="271849" y="1851462"/>
          <a:ext cx="4297680" cy="3474720"/>
        </p:xfrm>
        <a:graphic>
          <a:graphicData uri="http://schemas.openxmlformats.org/drawingml/2006/table">
            <a:tbl>
              <a:tblPr firstRow="1" bandRow="1">
                <a:tableStyleId>{2D5ABB26-0587-4C30-8999-92F81FD0307C}</a:tableStyleId>
              </a:tblPr>
              <a:tblGrid>
                <a:gridCol w="4297680">
                  <a:extLst>
                    <a:ext uri="{9D8B030D-6E8A-4147-A177-3AD203B41FA5}">
                      <a16:colId xmlns:a16="http://schemas.microsoft.com/office/drawing/2014/main" val="20000"/>
                    </a:ext>
                  </a:extLst>
                </a:gridCol>
              </a:tblGrid>
              <a:tr h="274320">
                <a:tc>
                  <a:txBody>
                    <a:bodyPr/>
                    <a:lstStyle/>
                    <a:p>
                      <a:pPr marR="22860" algn="l">
                        <a:lnSpc>
                          <a:spcPts val="1655"/>
                        </a:lnSpc>
                        <a:spcBef>
                          <a:spcPts val="1160"/>
                        </a:spcBef>
                      </a:pPr>
                      <a:r>
                        <a:rPr lang="en-US" sz="1400" b="1" spc="-10" dirty="0">
                          <a:solidFill>
                            <a:srgbClr val="0E75AE"/>
                          </a:solidFill>
                          <a:latin typeface="Arial"/>
                          <a:cs typeface="Arial"/>
                        </a:rPr>
                        <a:t>  </a:t>
                      </a:r>
                      <a:r>
                        <a:rPr sz="1400" b="1" spc="-10" dirty="0">
                          <a:solidFill>
                            <a:srgbClr val="0E75AE"/>
                          </a:solidFill>
                          <a:latin typeface="Arial"/>
                          <a:cs typeface="Arial"/>
                        </a:rPr>
                        <a:t>ACCESS </a:t>
                      </a:r>
                      <a:r>
                        <a:rPr sz="1400" b="1" dirty="0">
                          <a:solidFill>
                            <a:srgbClr val="0E75AE"/>
                          </a:solidFill>
                          <a:latin typeface="Arial"/>
                          <a:cs typeface="Arial"/>
                        </a:rPr>
                        <a:t>&amp;</a:t>
                      </a:r>
                      <a:r>
                        <a:rPr sz="1400" b="1" spc="25" dirty="0">
                          <a:solidFill>
                            <a:srgbClr val="0E75AE"/>
                          </a:solidFill>
                          <a:latin typeface="Arial"/>
                          <a:cs typeface="Arial"/>
                        </a:rPr>
                        <a:t> </a:t>
                      </a:r>
                      <a:r>
                        <a:rPr sz="1400" b="1" spc="-5" dirty="0">
                          <a:solidFill>
                            <a:srgbClr val="0E75AE"/>
                          </a:solidFill>
                          <a:latin typeface="Arial"/>
                          <a:cs typeface="Arial"/>
                        </a:rPr>
                        <a:t>REIMBURSEMENT</a:t>
                      </a:r>
                      <a:r>
                        <a:rPr lang="en-US" sz="1400" b="1" spc="-5" dirty="0">
                          <a:solidFill>
                            <a:srgbClr val="0E75AE"/>
                          </a:solidFill>
                          <a:latin typeface="Arial"/>
                          <a:cs typeface="Arial"/>
                        </a:rPr>
                        <a:t> SUPPORT</a:t>
                      </a:r>
                      <a:endParaRPr sz="1400" dirty="0">
                        <a:latin typeface="Arial"/>
                        <a:cs typeface="Arial"/>
                      </a:endParaRPr>
                    </a:p>
                  </a:txBody>
                  <a:tcPr marL="0" marR="0" marT="0" marB="0" anchor="ctr">
                    <a:lnR w="76200">
                      <a:solidFill>
                        <a:srgbClr val="FFFFFF"/>
                      </a:solidFill>
                      <a:prstDash val="solid"/>
                    </a:lnR>
                    <a:noFill/>
                  </a:tcPr>
                </a:tc>
                <a:extLst>
                  <a:ext uri="{0D108BD9-81ED-4DB2-BD59-A6C34878D82A}">
                    <a16:rowId xmlns:a16="http://schemas.microsoft.com/office/drawing/2014/main" val="10000"/>
                  </a:ext>
                </a:extLst>
              </a:tr>
              <a:tr h="1005840">
                <a:tc>
                  <a:txBody>
                    <a:bodyPr/>
                    <a:lstStyle/>
                    <a:p>
                      <a:pPr algn="l"/>
                      <a:r>
                        <a:rPr lang="en-US" sz="1400" kern="1200" spc="-5" dirty="0">
                          <a:solidFill>
                            <a:srgbClr val="575153"/>
                          </a:solidFill>
                          <a:latin typeface="Arial"/>
                          <a:ea typeface="+mn-ea"/>
                          <a:cs typeface="Arial"/>
                        </a:rPr>
                        <a:t>Resources to help patients receive their prescribed Pfizer Oncology medication in a timely manner, including benefits verification and information related to prior authorizations, appeals, product distribution, and billing and coding. </a:t>
                      </a:r>
                      <a:br>
                        <a:rPr lang="en-US" sz="1400" kern="1200" spc="-5" dirty="0">
                          <a:solidFill>
                            <a:srgbClr val="575153"/>
                          </a:solidFill>
                          <a:latin typeface="Arial"/>
                          <a:ea typeface="+mn-ea"/>
                          <a:cs typeface="Arial"/>
                        </a:rPr>
                      </a:br>
                      <a:endParaRPr lang="en-US" sz="1400" kern="1200" spc="-5" dirty="0">
                        <a:solidFill>
                          <a:srgbClr val="575153"/>
                        </a:solidFill>
                        <a:latin typeface="Arial"/>
                        <a:ea typeface="+mn-ea"/>
                        <a:cs typeface="Arial"/>
                      </a:endParaRPr>
                    </a:p>
                  </a:txBody>
                  <a:tcPr>
                    <a:lnR w="76200" cap="flat" cmpd="sng" algn="ctr">
                      <a:solidFill>
                        <a:srgbClr val="FFFFFF"/>
                      </a:solidFill>
                      <a:prstDash val="solid"/>
                      <a:round/>
                      <a:headEnd type="none" w="med" len="med"/>
                      <a:tailEnd type="none" w="med" len="med"/>
                    </a:lnR>
                    <a:noFill/>
                  </a:tcPr>
                </a:tc>
                <a:extLst>
                  <a:ext uri="{0D108BD9-81ED-4DB2-BD59-A6C34878D82A}">
                    <a16:rowId xmlns:a16="http://schemas.microsoft.com/office/drawing/2014/main" val="884230560"/>
                  </a:ext>
                </a:extLst>
              </a:tr>
              <a:tr h="274320">
                <a:tc>
                  <a:txBody>
                    <a:bodyPr/>
                    <a:lstStyle/>
                    <a:p>
                      <a:pPr marL="3810" algn="l">
                        <a:lnSpc>
                          <a:spcPts val="1655"/>
                        </a:lnSpc>
                        <a:spcBef>
                          <a:spcPts val="1160"/>
                        </a:spcBef>
                      </a:pPr>
                      <a:r>
                        <a:rPr lang="en-US" sz="1400" b="1" spc="-40" dirty="0">
                          <a:solidFill>
                            <a:srgbClr val="0E75AE"/>
                          </a:solidFill>
                          <a:latin typeface="Arial"/>
                          <a:cs typeface="Arial"/>
                        </a:rPr>
                        <a:t>  </a:t>
                      </a:r>
                      <a:r>
                        <a:rPr sz="1400" b="1" spc="-40" dirty="0">
                          <a:solidFill>
                            <a:srgbClr val="0E75AE"/>
                          </a:solidFill>
                          <a:latin typeface="Arial"/>
                          <a:cs typeface="Arial"/>
                        </a:rPr>
                        <a:t>PATIENT</a:t>
                      </a:r>
                      <a:r>
                        <a:rPr sz="1400" b="1" spc="25" dirty="0">
                          <a:solidFill>
                            <a:srgbClr val="0E75AE"/>
                          </a:solidFill>
                          <a:latin typeface="Arial"/>
                          <a:cs typeface="Arial"/>
                        </a:rPr>
                        <a:t> </a:t>
                      </a:r>
                      <a:r>
                        <a:rPr sz="1400" b="1" spc="-15" dirty="0">
                          <a:solidFill>
                            <a:srgbClr val="0E75AE"/>
                          </a:solidFill>
                          <a:latin typeface="Arial"/>
                          <a:cs typeface="Arial"/>
                        </a:rPr>
                        <a:t>FINANCIAL</a:t>
                      </a:r>
                      <a:r>
                        <a:rPr lang="en-US" sz="1400" b="1" spc="-15" dirty="0">
                          <a:solidFill>
                            <a:srgbClr val="0E75AE"/>
                          </a:solidFill>
                          <a:latin typeface="Arial"/>
                          <a:cs typeface="Arial"/>
                        </a:rPr>
                        <a:t> </a:t>
                      </a:r>
                      <a:r>
                        <a:rPr lang="en-US" sz="1400" b="1" kern="1200" spc="-15" dirty="0">
                          <a:solidFill>
                            <a:srgbClr val="0E75AE"/>
                          </a:solidFill>
                          <a:latin typeface="Arial"/>
                          <a:ea typeface="+mn-ea"/>
                          <a:cs typeface="Arial"/>
                        </a:rPr>
                        <a:t>ASSISTANCE</a:t>
                      </a:r>
                      <a:endParaRPr sz="1400" b="1" kern="1200" spc="-15" dirty="0">
                        <a:solidFill>
                          <a:srgbClr val="0E75AE"/>
                        </a:solidFill>
                        <a:latin typeface="Arial"/>
                        <a:ea typeface="+mn-ea"/>
                        <a:cs typeface="Arial"/>
                      </a:endParaRPr>
                    </a:p>
                  </a:txBody>
                  <a:tcPr marL="0" marR="0" marT="0" marB="0" anchor="ctr">
                    <a:lnR w="76200" cap="flat" cmpd="sng" algn="ctr">
                      <a:solidFill>
                        <a:srgbClr val="FFFFFF"/>
                      </a:solidFill>
                      <a:prstDash val="solid"/>
                      <a:round/>
                      <a:headEnd type="none" w="med" len="med"/>
                      <a:tailEnd type="none" w="med" len="med"/>
                    </a:lnR>
                    <a:noFill/>
                  </a:tcPr>
                </a:tc>
                <a:extLst>
                  <a:ext uri="{0D108BD9-81ED-4DB2-BD59-A6C34878D82A}">
                    <a16:rowId xmlns:a16="http://schemas.microsoft.com/office/drawing/2014/main" val="1213499134"/>
                  </a:ext>
                </a:extLst>
              </a:tr>
              <a:tr h="548640">
                <a:tc>
                  <a:txBody>
                    <a:bodyPr/>
                    <a:lstStyle/>
                    <a:p>
                      <a:pPr algn="l"/>
                      <a:r>
                        <a:rPr lang="en-US" sz="1400" kern="1200" spc="-5" dirty="0">
                          <a:solidFill>
                            <a:srgbClr val="575153"/>
                          </a:solidFill>
                          <a:latin typeface="Arial"/>
                          <a:ea typeface="+mn-ea"/>
                          <a:cs typeface="Arial"/>
                        </a:rPr>
                        <a:t>Help identifying financial support resources for patients, regardless of their insurance coverage.</a:t>
                      </a:r>
                      <a:br>
                        <a:rPr lang="en-US" sz="1400" kern="1200" spc="-5" dirty="0">
                          <a:solidFill>
                            <a:srgbClr val="575153"/>
                          </a:solidFill>
                          <a:latin typeface="Arial"/>
                          <a:ea typeface="+mn-ea"/>
                          <a:cs typeface="Arial"/>
                        </a:rPr>
                      </a:br>
                      <a:endParaRPr lang="en-US" sz="1400" kern="1200" spc="-5" dirty="0">
                        <a:solidFill>
                          <a:srgbClr val="575153"/>
                        </a:solidFill>
                        <a:latin typeface="Arial"/>
                        <a:ea typeface="+mn-ea"/>
                        <a:cs typeface="Arial"/>
                      </a:endParaRPr>
                    </a:p>
                  </a:txBody>
                  <a:tcPr>
                    <a:lnR w="76200" cap="flat" cmpd="sng" algn="ctr">
                      <a:solidFill>
                        <a:srgbClr val="FFFFFF"/>
                      </a:solidFill>
                      <a:prstDash val="solid"/>
                      <a:round/>
                      <a:headEnd type="none" w="med" len="med"/>
                      <a:tailEnd type="none" w="med" len="med"/>
                    </a:lnR>
                    <a:noFill/>
                  </a:tcPr>
                </a:tc>
                <a:extLst>
                  <a:ext uri="{0D108BD9-81ED-4DB2-BD59-A6C34878D82A}">
                    <a16:rowId xmlns:a16="http://schemas.microsoft.com/office/drawing/2014/main" val="3090295278"/>
                  </a:ext>
                </a:extLst>
              </a:tr>
              <a:tr h="274320">
                <a:tc>
                  <a:txBody>
                    <a:bodyPr/>
                    <a:lstStyle/>
                    <a:p>
                      <a:pPr marL="29209" algn="l">
                        <a:lnSpc>
                          <a:spcPts val="1655"/>
                        </a:lnSpc>
                        <a:spcBef>
                          <a:spcPts val="1160"/>
                        </a:spcBef>
                      </a:pPr>
                      <a:r>
                        <a:rPr lang="en-US" sz="1400" b="1" spc="-10" dirty="0">
                          <a:solidFill>
                            <a:srgbClr val="0E75AE"/>
                          </a:solidFill>
                          <a:latin typeface="Arial"/>
                          <a:cs typeface="Arial"/>
                        </a:rPr>
                        <a:t> </a:t>
                      </a:r>
                      <a:r>
                        <a:rPr sz="1400" b="1" spc="-10" dirty="0">
                          <a:solidFill>
                            <a:srgbClr val="0E75AE"/>
                          </a:solidFill>
                          <a:latin typeface="Arial"/>
                          <a:cs typeface="Arial"/>
                        </a:rPr>
                        <a:t>PERSONALIZED</a:t>
                      </a:r>
                      <a:r>
                        <a:rPr sz="1400" b="1" spc="25" dirty="0">
                          <a:solidFill>
                            <a:srgbClr val="0E75AE"/>
                          </a:solidFill>
                          <a:latin typeface="Arial"/>
                          <a:cs typeface="Arial"/>
                        </a:rPr>
                        <a:t> </a:t>
                      </a:r>
                      <a:r>
                        <a:rPr sz="1400" b="1" spc="-40" dirty="0">
                          <a:solidFill>
                            <a:srgbClr val="0E75AE"/>
                          </a:solidFill>
                          <a:latin typeface="Arial"/>
                          <a:cs typeface="Arial"/>
                        </a:rPr>
                        <a:t>PATIENT</a:t>
                      </a:r>
                      <a:r>
                        <a:rPr lang="en-US" sz="1400" b="1" spc="-40" dirty="0">
                          <a:solidFill>
                            <a:srgbClr val="0E75AE"/>
                          </a:solidFill>
                          <a:latin typeface="Arial"/>
                          <a:cs typeface="Arial"/>
                        </a:rPr>
                        <a:t> </a:t>
                      </a:r>
                      <a:r>
                        <a:rPr lang="en-US" sz="1400" b="1" kern="1200" spc="-15" dirty="0">
                          <a:solidFill>
                            <a:srgbClr val="0E75AE"/>
                          </a:solidFill>
                          <a:latin typeface="Arial"/>
                          <a:ea typeface="+mn-ea"/>
                          <a:cs typeface="Arial"/>
                        </a:rPr>
                        <a:t>SUPPORT</a:t>
                      </a:r>
                      <a:endParaRPr sz="1400" b="1" kern="1200" spc="-15" dirty="0">
                        <a:solidFill>
                          <a:srgbClr val="0E75AE"/>
                        </a:solidFill>
                        <a:latin typeface="Arial"/>
                        <a:ea typeface="+mn-ea"/>
                        <a:cs typeface="Arial"/>
                      </a:endParaRPr>
                    </a:p>
                  </a:txBody>
                  <a:tcPr marL="0" marR="0" marT="0" marB="0" anchor="ctr">
                    <a:lnR w="76200" cap="flat" cmpd="sng" algn="ctr">
                      <a:solidFill>
                        <a:srgbClr val="FFFFFF"/>
                      </a:solidFill>
                      <a:prstDash val="solid"/>
                      <a:round/>
                      <a:headEnd type="none" w="med" len="med"/>
                      <a:tailEnd type="none" w="med" len="med"/>
                    </a:lnR>
                    <a:noFill/>
                  </a:tcPr>
                </a:tc>
                <a:extLst>
                  <a:ext uri="{0D108BD9-81ED-4DB2-BD59-A6C34878D82A}">
                    <a16:rowId xmlns:a16="http://schemas.microsoft.com/office/drawing/2014/main" val="2950335919"/>
                  </a:ext>
                </a:extLst>
              </a:tr>
              <a:tr h="548640">
                <a:tc>
                  <a:txBody>
                    <a:bodyPr/>
                    <a:lstStyle/>
                    <a:p>
                      <a:pPr marL="0" marR="22860" lvl="0" indent="0" algn="l" defTabSz="914400" rtl="0" eaLnBrk="1" fontAlgn="auto" latinLnBrk="0" hangingPunct="1">
                        <a:lnSpc>
                          <a:spcPts val="1655"/>
                        </a:lnSpc>
                        <a:spcBef>
                          <a:spcPts val="1160"/>
                        </a:spcBef>
                        <a:spcAft>
                          <a:spcPts val="0"/>
                        </a:spcAft>
                        <a:buClrTx/>
                        <a:buSzTx/>
                        <a:buFontTx/>
                        <a:buNone/>
                        <a:tabLst/>
                        <a:defRPr/>
                      </a:pPr>
                      <a:r>
                        <a:rPr lang="en-US" sz="1400" kern="1200" spc="-5" dirty="0">
                          <a:solidFill>
                            <a:srgbClr val="575153"/>
                          </a:solidFill>
                          <a:latin typeface="Arial"/>
                          <a:ea typeface="+mn-ea"/>
                          <a:cs typeface="Arial"/>
                        </a:rPr>
                        <a:t>Connections to resources that may help patients with some of their day-to-day challenges.*</a:t>
                      </a:r>
                    </a:p>
                  </a:txBody>
                  <a:tcPr>
                    <a:lnR w="76200" cap="flat" cmpd="sng" algn="ctr">
                      <a:solidFill>
                        <a:srgbClr val="FFFFFF"/>
                      </a:solidFill>
                      <a:prstDash val="solid"/>
                      <a:round/>
                      <a:headEnd type="none" w="med" len="med"/>
                      <a:tailEnd type="none" w="med" len="med"/>
                    </a:lnR>
                    <a:noFill/>
                  </a:tcPr>
                </a:tc>
                <a:extLst>
                  <a:ext uri="{0D108BD9-81ED-4DB2-BD59-A6C34878D82A}">
                    <a16:rowId xmlns:a16="http://schemas.microsoft.com/office/drawing/2014/main" val="1011755778"/>
                  </a:ext>
                </a:extLst>
              </a:tr>
            </a:tbl>
          </a:graphicData>
        </a:graphic>
      </p:graphicFrame>
      <p:sp>
        <p:nvSpPr>
          <p:cNvPr id="11" name="object 6">
            <a:extLst>
              <a:ext uri="{FF2B5EF4-FFF2-40B4-BE49-F238E27FC236}">
                <a16:creationId xmlns:a16="http://schemas.microsoft.com/office/drawing/2014/main" id="{8E658071-9CE6-4437-AD2A-1855E1CF9643}"/>
              </a:ext>
            </a:extLst>
          </p:cNvPr>
          <p:cNvSpPr txBox="1"/>
          <p:nvPr/>
        </p:nvSpPr>
        <p:spPr>
          <a:xfrm>
            <a:off x="271849" y="5870473"/>
            <a:ext cx="3851418" cy="428322"/>
          </a:xfrm>
          <a:prstGeom prst="rect">
            <a:avLst/>
          </a:prstGeom>
        </p:spPr>
        <p:txBody>
          <a:bodyPr vert="horz" wrap="square" lIns="0" tIns="12700" rIns="0" bIns="0" rtlCol="0">
            <a:spAutoFit/>
          </a:bodyPr>
          <a:lstStyle/>
          <a:p>
            <a:pPr marL="44450" marR="5080" indent="-32384">
              <a:lnSpc>
                <a:spcPct val="100000"/>
              </a:lnSpc>
              <a:spcBef>
                <a:spcPts val="100"/>
              </a:spcBef>
            </a:pPr>
            <a:r>
              <a:rPr sz="900" spc="-5" dirty="0">
                <a:solidFill>
                  <a:srgbClr val="575153"/>
                </a:solidFill>
                <a:latin typeface="Arial"/>
                <a:cs typeface="Arial"/>
              </a:rPr>
              <a:t>*Some services are </a:t>
            </a:r>
            <a:r>
              <a:rPr sz="900" spc="-30" dirty="0">
                <a:solidFill>
                  <a:srgbClr val="575153"/>
                </a:solidFill>
                <a:latin typeface="Arial"/>
                <a:cs typeface="Arial"/>
              </a:rPr>
              <a:t>provided through third-party organizations that operate independently and are not controlled by Pfizer. Availability of services and eligibility requirements are determined solely by these organizations.</a:t>
            </a:r>
          </a:p>
        </p:txBody>
      </p:sp>
      <p:pic>
        <p:nvPicPr>
          <p:cNvPr id="5" name="Picture 4">
            <a:extLst>
              <a:ext uri="{FF2B5EF4-FFF2-40B4-BE49-F238E27FC236}">
                <a16:creationId xmlns:a16="http://schemas.microsoft.com/office/drawing/2014/main" id="{7B47AB63-BF08-468E-B4C6-8252692B0F51}"/>
              </a:ext>
            </a:extLst>
          </p:cNvPr>
          <p:cNvPicPr>
            <a:picLocks noChangeAspect="1"/>
          </p:cNvPicPr>
          <p:nvPr/>
        </p:nvPicPr>
        <p:blipFill rotWithShape="1">
          <a:blip r:embed="rId2"/>
          <a:srcRect r="575"/>
          <a:stretch/>
        </p:blipFill>
        <p:spPr>
          <a:xfrm>
            <a:off x="4890437" y="4138775"/>
            <a:ext cx="6852499" cy="962052"/>
          </a:xfrm>
          <a:prstGeom prst="rect">
            <a:avLst/>
          </a:prstGeom>
          <a:noFill/>
          <a:ln>
            <a:noFill/>
          </a:ln>
        </p:spPr>
      </p:pic>
      <p:pic>
        <p:nvPicPr>
          <p:cNvPr id="6" name="Picture 5" descr="A picture containing drawing&#10;&#10;Description automatically generated">
            <a:extLst>
              <a:ext uri="{FF2B5EF4-FFF2-40B4-BE49-F238E27FC236}">
                <a16:creationId xmlns:a16="http://schemas.microsoft.com/office/drawing/2014/main" id="{FB7F2919-E195-48A9-B857-A3AD93191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9" y="6422254"/>
            <a:ext cx="1615628" cy="365760"/>
          </a:xfrm>
          <a:prstGeom prst="rect">
            <a:avLst/>
          </a:prstGeom>
        </p:spPr>
      </p:pic>
      <p:grpSp>
        <p:nvGrpSpPr>
          <p:cNvPr id="15" name="Group 14">
            <a:extLst>
              <a:ext uri="{FF2B5EF4-FFF2-40B4-BE49-F238E27FC236}">
                <a16:creationId xmlns:a16="http://schemas.microsoft.com/office/drawing/2014/main" id="{8C38BB96-277C-4854-B91B-61D4482891B8}"/>
              </a:ext>
            </a:extLst>
          </p:cNvPr>
          <p:cNvGrpSpPr/>
          <p:nvPr/>
        </p:nvGrpSpPr>
        <p:grpSpPr>
          <a:xfrm>
            <a:off x="4636601" y="5020945"/>
            <a:ext cx="7360171" cy="1304086"/>
            <a:chOff x="4569529" y="4994709"/>
            <a:chExt cx="7360171" cy="1304086"/>
          </a:xfrm>
        </p:grpSpPr>
        <p:pic>
          <p:nvPicPr>
            <p:cNvPr id="12" name="Picture 11" descr="A close up of a logo&#10;&#10;Description automatically generated">
              <a:extLst>
                <a:ext uri="{FF2B5EF4-FFF2-40B4-BE49-F238E27FC236}">
                  <a16:creationId xmlns:a16="http://schemas.microsoft.com/office/drawing/2014/main" id="{7C1C4014-10DA-4EF6-B3B7-08A6D188605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9529" y="4994709"/>
              <a:ext cx="7360171" cy="1304086"/>
            </a:xfrm>
            <a:prstGeom prst="rect">
              <a:avLst/>
            </a:prstGeom>
          </p:spPr>
        </p:pic>
        <p:grpSp>
          <p:nvGrpSpPr>
            <p:cNvPr id="7" name="Group 6">
              <a:extLst>
                <a:ext uri="{FF2B5EF4-FFF2-40B4-BE49-F238E27FC236}">
                  <a16:creationId xmlns:a16="http://schemas.microsoft.com/office/drawing/2014/main" id="{60972675-81F0-489C-B8C8-F3F158464213}"/>
                </a:ext>
              </a:extLst>
            </p:cNvPr>
            <p:cNvGrpSpPr/>
            <p:nvPr/>
          </p:nvGrpSpPr>
          <p:grpSpPr>
            <a:xfrm>
              <a:off x="4837048" y="5235272"/>
              <a:ext cx="6825132" cy="822960"/>
              <a:chOff x="4353123" y="5010651"/>
              <a:chExt cx="6825132" cy="822960"/>
            </a:xfrm>
          </p:grpSpPr>
          <p:sp>
            <p:nvSpPr>
              <p:cNvPr id="3" name="Rectangle 2">
                <a:extLst>
                  <a:ext uri="{FF2B5EF4-FFF2-40B4-BE49-F238E27FC236}">
                    <a16:creationId xmlns:a16="http://schemas.microsoft.com/office/drawing/2014/main" id="{464936A4-7308-42B6-84F0-F28318003AC8}"/>
                  </a:ext>
                </a:extLst>
              </p:cNvPr>
              <p:cNvSpPr/>
              <p:nvPr/>
            </p:nvSpPr>
            <p:spPr>
              <a:xfrm>
                <a:off x="4353123" y="5010651"/>
                <a:ext cx="4937032"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cap="all" spc="-15" dirty="0">
                    <a:solidFill>
                      <a:srgbClr val="0E75AE"/>
                    </a:solidFill>
                    <a:latin typeface="Arial"/>
                    <a:cs typeface="Arial"/>
                  </a:rPr>
                  <a:t>Dedicated Local Support</a:t>
                </a:r>
              </a:p>
              <a:p>
                <a:r>
                  <a:rPr lang="en-US" sz="1200" spc="-5" dirty="0">
                    <a:solidFill>
                      <a:srgbClr val="575153"/>
                    </a:solidFill>
                    <a:latin typeface="Arial"/>
                    <a:cs typeface="Arial"/>
                  </a:rPr>
                  <a:t>Pfizer Oncology Field Reimbursement Managers (FRMs) can help address challenging or urgent Pfizer Oncology patient access cases.</a:t>
                </a:r>
              </a:p>
            </p:txBody>
          </p:sp>
          <p:sp>
            <p:nvSpPr>
              <p:cNvPr id="13" name="Rectangle 12">
                <a:extLst>
                  <a:ext uri="{FF2B5EF4-FFF2-40B4-BE49-F238E27FC236}">
                    <a16:creationId xmlns:a16="http://schemas.microsoft.com/office/drawing/2014/main" id="{EACD7ED0-5DF2-4C5E-8BA2-DF73803C4CA9}"/>
                  </a:ext>
                </a:extLst>
              </p:cNvPr>
              <p:cNvSpPr/>
              <p:nvPr/>
            </p:nvSpPr>
            <p:spPr>
              <a:xfrm>
                <a:off x="9180944" y="5010651"/>
                <a:ext cx="1997311"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cap="all" spc="-15" dirty="0">
                    <a:solidFill>
                      <a:srgbClr val="0E75AE"/>
                    </a:solidFill>
                    <a:latin typeface="Arial"/>
                    <a:cs typeface="Arial"/>
                  </a:rPr>
                  <a:t>YOUR FRM CONTACT</a:t>
                </a:r>
                <a:br>
                  <a:rPr lang="en-US" sz="1200" b="1" cap="all" spc="-15" dirty="0">
                    <a:solidFill>
                      <a:srgbClr val="0E75AE"/>
                    </a:solidFill>
                    <a:latin typeface="Arial"/>
                    <a:cs typeface="Arial"/>
                  </a:rPr>
                </a:br>
                <a:r>
                  <a:rPr lang="en-US" sz="1200" cap="all" spc="-15" dirty="0">
                    <a:solidFill>
                      <a:srgbClr val="FF33CC"/>
                    </a:solidFill>
                    <a:latin typeface="Arial"/>
                    <a:cs typeface="Arial"/>
                  </a:rPr>
                  <a:t> Lynda Cozad</a:t>
                </a:r>
              </a:p>
              <a:p>
                <a:r>
                  <a:rPr lang="en-US" sz="1200" cap="all" spc="-15" dirty="0">
                    <a:solidFill>
                      <a:srgbClr val="FF33CC"/>
                    </a:solidFill>
                    <a:latin typeface="Arial"/>
                    <a:cs typeface="Arial"/>
                  </a:rPr>
                  <a:t> 618.407.5586</a:t>
                </a:r>
              </a:p>
              <a:p>
                <a:r>
                  <a:rPr lang="en-US" sz="1200" cap="all" spc="-15" dirty="0">
                    <a:solidFill>
                      <a:srgbClr val="FF33CC"/>
                    </a:solidFill>
                    <a:latin typeface="Arial"/>
                    <a:cs typeface="Arial"/>
                  </a:rPr>
                  <a:t> </a:t>
                </a:r>
                <a:r>
                  <a:rPr lang="en-US" sz="1000" cap="all" spc="-15" dirty="0">
                    <a:solidFill>
                      <a:srgbClr val="FF33CC"/>
                    </a:solidFill>
                    <a:latin typeface="Arial"/>
                    <a:cs typeface="Arial"/>
                  </a:rPr>
                  <a:t>LYNDA.COZAD@PFIZER.COM</a:t>
                </a:r>
              </a:p>
              <a:p>
                <a:endParaRPr lang="en-US" sz="1200" b="1" cap="all" spc="-15" dirty="0">
                  <a:solidFill>
                    <a:srgbClr val="0E75AE"/>
                  </a:solidFill>
                  <a:latin typeface="Arial"/>
                  <a:cs typeface="Arial"/>
                </a:endParaRPr>
              </a:p>
            </p:txBody>
          </p:sp>
        </p:grpSp>
      </p:grpSp>
      <p:pic>
        <p:nvPicPr>
          <p:cNvPr id="10" name="Picture 9" descr="A group of people posing for the camera&#10;&#10;Description automatically generated">
            <a:extLst>
              <a:ext uri="{FF2B5EF4-FFF2-40B4-BE49-F238E27FC236}">
                <a16:creationId xmlns:a16="http://schemas.microsoft.com/office/drawing/2014/main" id="{D758FF9C-DA12-4F9B-B704-02E860AC003B}"/>
              </a:ext>
            </a:extLst>
          </p:cNvPr>
          <p:cNvPicPr>
            <a:picLocks noChangeAspect="1"/>
          </p:cNvPicPr>
          <p:nvPr/>
        </p:nvPicPr>
        <p:blipFill rotWithShape="1">
          <a:blip r:embed="rId5">
            <a:extLst>
              <a:ext uri="{28A0092B-C50C-407E-A947-70E740481C1C}">
                <a14:useLocalDpi xmlns:a14="http://schemas.microsoft.com/office/drawing/2010/main" val="0"/>
              </a:ext>
            </a:extLst>
          </a:blip>
          <a:srcRect t="15406" b="11556"/>
          <a:stretch/>
        </p:blipFill>
        <p:spPr>
          <a:xfrm>
            <a:off x="5995011" y="1851462"/>
            <a:ext cx="5280439" cy="2495534"/>
          </a:xfrm>
          <a:prstGeom prst="rect">
            <a:avLst/>
          </a:prstGeom>
        </p:spPr>
      </p:pic>
    </p:spTree>
    <p:extLst>
      <p:ext uri="{BB962C8B-B14F-4D97-AF65-F5344CB8AC3E}">
        <p14:creationId xmlns:p14="http://schemas.microsoft.com/office/powerpoint/2010/main" val="264139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86F9B-19BE-43C3-A19D-92AA5DE0EF8A}"/>
              </a:ext>
            </a:extLst>
          </p:cNvPr>
          <p:cNvPicPr>
            <a:picLocks noChangeAspect="1"/>
          </p:cNvPicPr>
          <p:nvPr/>
        </p:nvPicPr>
        <p:blipFill>
          <a:blip r:embed="rId2"/>
          <a:stretch>
            <a:fillRect/>
          </a:stretch>
        </p:blipFill>
        <p:spPr>
          <a:xfrm>
            <a:off x="3278460" y="0"/>
            <a:ext cx="5742878" cy="6858000"/>
          </a:xfrm>
          <a:prstGeom prst="rect">
            <a:avLst/>
          </a:prstGeom>
        </p:spPr>
      </p:pic>
      <p:sp>
        <p:nvSpPr>
          <p:cNvPr id="2" name="Rectangle 1">
            <a:extLst>
              <a:ext uri="{FF2B5EF4-FFF2-40B4-BE49-F238E27FC236}">
                <a16:creationId xmlns:a16="http://schemas.microsoft.com/office/drawing/2014/main" id="{8D490C85-8E64-4181-818D-29641E38E0E8}"/>
              </a:ext>
            </a:extLst>
          </p:cNvPr>
          <p:cNvSpPr/>
          <p:nvPr/>
        </p:nvSpPr>
        <p:spPr>
          <a:xfrm>
            <a:off x="53899" y="4485978"/>
            <a:ext cx="3224561" cy="2308324"/>
          </a:xfrm>
          <a:prstGeom prst="rect">
            <a:avLst/>
          </a:prstGeom>
        </p:spPr>
        <p:txBody>
          <a:bodyPr wrap="square">
            <a:spAutoFit/>
          </a:bodyPr>
          <a:lstStyle/>
          <a:p>
            <a:endParaRPr lang="en-US" dirty="0"/>
          </a:p>
          <a:p>
            <a:r>
              <a:rPr lang="en-US" dirty="0"/>
              <a:t>Ryan Soukup</a:t>
            </a:r>
          </a:p>
          <a:p>
            <a:r>
              <a:rPr lang="en-US" dirty="0"/>
              <a:t>Amgen Oncology</a:t>
            </a:r>
          </a:p>
          <a:p>
            <a:r>
              <a:rPr lang="en-US" dirty="0"/>
              <a:t>Sr. Oncology Specialist</a:t>
            </a:r>
          </a:p>
          <a:p>
            <a:r>
              <a:rPr lang="en-US" dirty="0"/>
              <a:t>Cell: 913.202.2982</a:t>
            </a:r>
          </a:p>
          <a:p>
            <a:r>
              <a:rPr lang="en-US" dirty="0"/>
              <a:t>rsoukup@amgen.com | www.amgen.com</a:t>
            </a:r>
          </a:p>
          <a:p>
            <a:r>
              <a:rPr lang="en-US" dirty="0"/>
              <a:t> </a:t>
            </a:r>
          </a:p>
        </p:txBody>
      </p:sp>
    </p:spTree>
    <p:extLst>
      <p:ext uri="{BB962C8B-B14F-4D97-AF65-F5344CB8AC3E}">
        <p14:creationId xmlns:p14="http://schemas.microsoft.com/office/powerpoint/2010/main" val="201860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8094EC-3DA8-47A0-A89A-F0EB1D28D0B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12530833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452</TotalTime>
  <Words>495</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Slice</vt:lpstr>
      <vt:lpstr>Virtual Midwest aonn+ Network  webinar</vt:lpstr>
      <vt:lpstr>Virtual Midwest AONN+ Network</vt:lpstr>
      <vt:lpstr>Virtual Midwest AONN+ Network</vt:lpstr>
      <vt:lpstr>Virtual Midwest AONN+ Network</vt:lpstr>
      <vt:lpstr>Virtual Midwest AONN+ Network</vt:lpstr>
      <vt:lpstr>Ashley Campbell </vt:lpstr>
      <vt:lpstr>Connecting patients to personalized support. Together.</vt:lpstr>
      <vt:lpstr>PowerPoint Presentation</vt:lpstr>
      <vt:lpstr>PowerPoint Presentation</vt:lpstr>
      <vt:lpstr>PowerPoint Presentation</vt:lpstr>
      <vt:lpstr>PowerPoint Presentation</vt:lpstr>
      <vt:lpstr>Virtual Midwest AONN+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Midwest aonn+ Network inaugural webinar</dc:title>
  <dc:creator>Kyla Alsman</dc:creator>
  <cp:lastModifiedBy>Trish Long</cp:lastModifiedBy>
  <cp:revision>20</cp:revision>
  <dcterms:created xsi:type="dcterms:W3CDTF">2019-11-12T13:41:14Z</dcterms:created>
  <dcterms:modified xsi:type="dcterms:W3CDTF">2020-05-19T20:14:06Z</dcterms:modified>
</cp:coreProperties>
</file>